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sldIdLst>
    <p:sldId id="353" r:id="rId2"/>
    <p:sldId id="322" r:id="rId3"/>
    <p:sldId id="323" r:id="rId4"/>
    <p:sldId id="396" r:id="rId5"/>
    <p:sldId id="393" r:id="rId6"/>
    <p:sldId id="394" r:id="rId7"/>
    <p:sldId id="399" r:id="rId8"/>
    <p:sldId id="398" r:id="rId9"/>
    <p:sldId id="397" r:id="rId10"/>
    <p:sldId id="347" r:id="rId11"/>
    <p:sldId id="419" r:id="rId12"/>
    <p:sldId id="420" r:id="rId13"/>
    <p:sldId id="421" r:id="rId14"/>
    <p:sldId id="422" r:id="rId15"/>
    <p:sldId id="423" r:id="rId16"/>
    <p:sldId id="392" r:id="rId17"/>
    <p:sldId id="354" r:id="rId18"/>
    <p:sldId id="352" r:id="rId19"/>
    <p:sldId id="355" r:id="rId20"/>
    <p:sldId id="417" r:id="rId21"/>
    <p:sldId id="356" r:id="rId22"/>
    <p:sldId id="357" r:id="rId23"/>
    <p:sldId id="359" r:id="rId24"/>
    <p:sldId id="418" r:id="rId25"/>
    <p:sldId id="361" r:id="rId26"/>
    <p:sldId id="358" r:id="rId27"/>
    <p:sldId id="362" r:id="rId28"/>
    <p:sldId id="363" r:id="rId29"/>
    <p:sldId id="364" r:id="rId30"/>
    <p:sldId id="365" r:id="rId31"/>
    <p:sldId id="366" r:id="rId32"/>
    <p:sldId id="367" r:id="rId33"/>
    <p:sldId id="368" r:id="rId34"/>
    <p:sldId id="369" r:id="rId35"/>
    <p:sldId id="371" r:id="rId36"/>
    <p:sldId id="375" r:id="rId37"/>
    <p:sldId id="370" r:id="rId38"/>
    <p:sldId id="372" r:id="rId39"/>
    <p:sldId id="373" r:id="rId40"/>
    <p:sldId id="374" r:id="rId41"/>
    <p:sldId id="376" r:id="rId42"/>
    <p:sldId id="377" r:id="rId43"/>
    <p:sldId id="378" r:id="rId44"/>
    <p:sldId id="379" r:id="rId45"/>
    <p:sldId id="380" r:id="rId46"/>
    <p:sldId id="381" r:id="rId47"/>
    <p:sldId id="406" r:id="rId48"/>
    <p:sldId id="407" r:id="rId49"/>
    <p:sldId id="408" r:id="rId50"/>
    <p:sldId id="409" r:id="rId51"/>
    <p:sldId id="410" r:id="rId52"/>
    <p:sldId id="382" r:id="rId53"/>
    <p:sldId id="387" r:id="rId54"/>
    <p:sldId id="388" r:id="rId55"/>
    <p:sldId id="389" r:id="rId56"/>
    <p:sldId id="411" r:id="rId57"/>
    <p:sldId id="412" r:id="rId58"/>
    <p:sldId id="413" r:id="rId59"/>
    <p:sldId id="414" r:id="rId60"/>
    <p:sldId id="415" r:id="rId61"/>
    <p:sldId id="416" r:id="rId62"/>
    <p:sldId id="400" r:id="rId63"/>
    <p:sldId id="395" r:id="rId64"/>
    <p:sldId id="403" r:id="rId65"/>
    <p:sldId id="402" r:id="rId66"/>
    <p:sldId id="401" r:id="rId67"/>
    <p:sldId id="404" r:id="rId68"/>
    <p:sldId id="302" r:id="rId6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D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75" autoAdjust="0"/>
    <p:restoredTop sz="94660"/>
  </p:normalViewPr>
  <p:slideViewPr>
    <p:cSldViewPr snapToGrid="0">
      <p:cViewPr varScale="1">
        <p:scale>
          <a:sx n="62" d="100"/>
          <a:sy n="62" d="100"/>
        </p:scale>
        <p:origin x="48" y="1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g>
</file>

<file path=ppt/media/image30.jp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622473-3E7F-439C-ACEF-D0022618A1F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a:extLst>
              <a:ext uri="{FF2B5EF4-FFF2-40B4-BE49-F238E27FC236}">
                <a16:creationId xmlns:a16="http://schemas.microsoft.com/office/drawing/2014/main" id="{1D62E97E-C40F-454D-8F6E-82014DC63627}"/>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5B38AA-126E-4A68-BBB5-52AD37DA7913}" type="datetimeFigureOut">
              <a:rPr lang="en-PH" smtClean="0"/>
              <a:t>27/03/2023</a:t>
            </a:fld>
            <a:endParaRPr lang="en-PH"/>
          </a:p>
        </p:txBody>
      </p:sp>
      <p:sp>
        <p:nvSpPr>
          <p:cNvPr id="4" name="Slide Image Placeholder 3">
            <a:extLst>
              <a:ext uri="{FF2B5EF4-FFF2-40B4-BE49-F238E27FC236}">
                <a16:creationId xmlns:a16="http://schemas.microsoft.com/office/drawing/2014/main" id="{7B342620-47F5-4688-A160-171A627C2F1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a:extLst>
              <a:ext uri="{FF2B5EF4-FFF2-40B4-BE49-F238E27FC236}">
                <a16:creationId xmlns:a16="http://schemas.microsoft.com/office/drawing/2014/main" id="{AC285939-3E89-4BAF-9F2C-267E524C59F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a:extLst>
              <a:ext uri="{FF2B5EF4-FFF2-40B4-BE49-F238E27FC236}">
                <a16:creationId xmlns:a16="http://schemas.microsoft.com/office/drawing/2014/main" id="{0686962C-5503-4BCE-8E7E-C20119B1AF9B}"/>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a:extLst>
              <a:ext uri="{FF2B5EF4-FFF2-40B4-BE49-F238E27FC236}">
                <a16:creationId xmlns:a16="http://schemas.microsoft.com/office/drawing/2014/main" id="{9684C153-8483-430B-B930-43AB4BB7F158}"/>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4A38F6-3557-46B3-B8DA-A58E2D7D858A}" type="slidenum">
              <a:rPr lang="en-PH" smtClean="0"/>
              <a:t>‹#›</a:t>
            </a:fld>
            <a:endParaRPr lang="en-PH"/>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327FA102-DE9F-4B15-AD84-B17E178B5C32}" type="slidenum">
              <a:rPr lang="en-PH" smtClean="0"/>
              <a:t>2</a:t>
            </a:fld>
            <a:endParaRPr lang="en-PH"/>
          </a:p>
        </p:txBody>
      </p:sp>
    </p:spTree>
    <p:extLst>
      <p:ext uri="{BB962C8B-B14F-4D97-AF65-F5344CB8AC3E}">
        <p14:creationId xmlns:p14="http://schemas.microsoft.com/office/powerpoint/2010/main" val="2415083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BB9E4-7EBE-42D2-8FD2-2D66BC3F869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D5F83A12-C782-4522-9C47-D1AAF98169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E751E77A-821E-4B64-A5E3-16FCBD4F7702}"/>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5" name="Footer Placeholder 4">
            <a:extLst>
              <a:ext uri="{FF2B5EF4-FFF2-40B4-BE49-F238E27FC236}">
                <a16:creationId xmlns:a16="http://schemas.microsoft.com/office/drawing/2014/main" id="{3F149776-B46D-43B0-BADF-14E3EA97582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A48412DE-B5C8-4D9B-9287-226BADD204E7}"/>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13659158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AA122-CC3D-4462-BF41-FF01BB3942D9}"/>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FB168144-C7D3-4343-B1A0-BEE453BB055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D5F1517F-4FD2-4723-98F0-ED8643D4600B}"/>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5" name="Footer Placeholder 4">
            <a:extLst>
              <a:ext uri="{FF2B5EF4-FFF2-40B4-BE49-F238E27FC236}">
                <a16:creationId xmlns:a16="http://schemas.microsoft.com/office/drawing/2014/main" id="{1FBCE067-9393-42BC-8B58-D104C6A3F14D}"/>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55ED6DE1-C056-4F33-A5F3-A0A276F843B5}"/>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786266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F96A44-4771-43E9-B3A2-781F3478863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2C395181-CBC5-423C-B894-41CE7B4F4C0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26F1A91E-EAF6-4297-84DC-201D095E0A2E}"/>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5" name="Footer Placeholder 4">
            <a:extLst>
              <a:ext uri="{FF2B5EF4-FFF2-40B4-BE49-F238E27FC236}">
                <a16:creationId xmlns:a16="http://schemas.microsoft.com/office/drawing/2014/main" id="{0AFB7150-021E-4D57-AD9B-35399FECB59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3D3E04B3-00FE-4E41-BBB6-3A025333D28C}"/>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760090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D9B81-C469-40E9-92AD-572ADA93243E}"/>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1E69F21F-7413-450D-B7F3-7AFAA63B9C3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CE51542D-3558-493D-8630-710680291C2F}"/>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5" name="Footer Placeholder 4">
            <a:extLst>
              <a:ext uri="{FF2B5EF4-FFF2-40B4-BE49-F238E27FC236}">
                <a16:creationId xmlns:a16="http://schemas.microsoft.com/office/drawing/2014/main" id="{5EA31158-C36A-4258-A1E6-91DD8DEC1C10}"/>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2A76887A-E14C-40C6-AA48-85B4AEE05F37}"/>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440119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4A108-2B28-42D9-B2FF-1544FE44C67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AAE72E99-51CF-4797-A0D8-10BD23F631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92EE0DD-9A72-43CD-9EF0-75FE520B9DC1}"/>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5" name="Footer Placeholder 4">
            <a:extLst>
              <a:ext uri="{FF2B5EF4-FFF2-40B4-BE49-F238E27FC236}">
                <a16:creationId xmlns:a16="http://schemas.microsoft.com/office/drawing/2014/main" id="{F4B2A91F-538A-41FF-BF24-020B5C0A8B7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82DF5F20-4793-4073-8453-2B7EDCADE94D}"/>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4070449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2608A-68EA-4D67-B345-43FBF065E576}"/>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E3518B1C-9109-461F-BD47-3491EF35A10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F6A62DC5-7E20-472F-902F-8F5192AF2A0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1D2892F4-ED71-4851-A7EC-E4D5DB8A251A}"/>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6" name="Footer Placeholder 5">
            <a:extLst>
              <a:ext uri="{FF2B5EF4-FFF2-40B4-BE49-F238E27FC236}">
                <a16:creationId xmlns:a16="http://schemas.microsoft.com/office/drawing/2014/main" id="{FE87B946-F7A2-45BE-AA63-F211475145A7}"/>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59A64913-BF71-4999-A2FD-49F599D7A428}"/>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2722265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5AC27-A206-46B0-9004-B3039EBB2E04}"/>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3E7532BF-7ECC-4F3A-BF22-D5B2B79C3D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3F8B9DF-3EFC-41A3-9A9C-192DEE545F9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8B2CE5BC-F60A-4CC2-808D-F6CD434AC4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9ADFC02-A86F-41CB-8402-3BD555E79A7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EDAC5556-ABED-472A-840F-BE5FB4797E74}"/>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8" name="Footer Placeholder 7">
            <a:extLst>
              <a:ext uri="{FF2B5EF4-FFF2-40B4-BE49-F238E27FC236}">
                <a16:creationId xmlns:a16="http://schemas.microsoft.com/office/drawing/2014/main" id="{E247492F-5217-4B18-8D45-BD420E5533B5}"/>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FF7782F3-F847-487F-8E10-2DA98E40E27E}"/>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24145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38B5E-B78C-4460-B6B0-F2D214AD2B9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53303D6B-6F1E-4C70-8A5A-195538D0BD21}"/>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4" name="Footer Placeholder 3">
            <a:extLst>
              <a:ext uri="{FF2B5EF4-FFF2-40B4-BE49-F238E27FC236}">
                <a16:creationId xmlns:a16="http://schemas.microsoft.com/office/drawing/2014/main" id="{2AE265DB-684E-4562-B6CB-38C1FC3DF923}"/>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F7FE4C17-3C2A-4260-88FE-4986B478B9CB}"/>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292845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C5384E-276E-4ADA-B2D8-61A86C4F5BF0}"/>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3" name="Footer Placeholder 2">
            <a:extLst>
              <a:ext uri="{FF2B5EF4-FFF2-40B4-BE49-F238E27FC236}">
                <a16:creationId xmlns:a16="http://schemas.microsoft.com/office/drawing/2014/main" id="{EC94F469-2FF7-4B59-85F5-360FE8F87B62}"/>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0FBA4340-BCA1-4ADC-B70F-8405DDA7730B}"/>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1324560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FB965-4C1D-4E32-86F3-21D0B36189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91B28D4E-B12D-4BEE-BF72-DFFC81ABA0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DA7BF349-70EA-4F95-BC8E-D6439EA983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54B49A-9F20-4DB6-B572-6CD531703F6A}"/>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6" name="Footer Placeholder 5">
            <a:extLst>
              <a:ext uri="{FF2B5EF4-FFF2-40B4-BE49-F238E27FC236}">
                <a16:creationId xmlns:a16="http://schemas.microsoft.com/office/drawing/2014/main" id="{2337C634-A6B9-4E3B-8B39-5D55CB659E8A}"/>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166A8A0B-CF70-45F8-90EC-155BEE330DA5}"/>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1559546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ACEA9-4518-4D55-9EE1-369A3A1BDF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E3844854-795C-4A28-B22B-866A0613B9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8416CE9B-3F35-49CE-9617-3194060D68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C9085B-2953-4272-A441-C5FBE8DD80FB}"/>
              </a:ext>
            </a:extLst>
          </p:cNvPr>
          <p:cNvSpPr>
            <a:spLocks noGrp="1"/>
          </p:cNvSpPr>
          <p:nvPr>
            <p:ph type="dt" sz="half" idx="10"/>
          </p:nvPr>
        </p:nvSpPr>
        <p:spPr/>
        <p:txBody>
          <a:bodyPr/>
          <a:lstStyle/>
          <a:p>
            <a:fld id="{599F3B1A-638A-4275-A868-9AA750E0E112}" type="datetimeFigureOut">
              <a:rPr lang="en-PH" smtClean="0"/>
              <a:t>27/03/2023</a:t>
            </a:fld>
            <a:endParaRPr lang="en-PH"/>
          </a:p>
        </p:txBody>
      </p:sp>
      <p:sp>
        <p:nvSpPr>
          <p:cNvPr id="6" name="Footer Placeholder 5">
            <a:extLst>
              <a:ext uri="{FF2B5EF4-FFF2-40B4-BE49-F238E27FC236}">
                <a16:creationId xmlns:a16="http://schemas.microsoft.com/office/drawing/2014/main" id="{C1382389-8F8A-492F-9DC3-16C668F9E659}"/>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2477DC0A-8494-4F69-9562-B8832167B587}"/>
              </a:ext>
            </a:extLst>
          </p:cNvPr>
          <p:cNvSpPr>
            <a:spLocks noGrp="1"/>
          </p:cNvSpPr>
          <p:nvPr>
            <p:ph type="sldNum" sz="quarter" idx="12"/>
          </p:nvPr>
        </p:nvSpPr>
        <p:spPr/>
        <p:txBody>
          <a:bodyPr/>
          <a:lstStyle/>
          <a:p>
            <a:fld id="{1B52BB5D-B31C-454C-BA8A-C7E43AD4ECB6}" type="slidenum">
              <a:rPr lang="en-PH" smtClean="0"/>
              <a:t>‹#›</a:t>
            </a:fld>
            <a:endParaRPr lang="en-PH"/>
          </a:p>
        </p:txBody>
      </p:sp>
    </p:spTree>
    <p:extLst>
      <p:ext uri="{BB962C8B-B14F-4D97-AF65-F5344CB8AC3E}">
        <p14:creationId xmlns:p14="http://schemas.microsoft.com/office/powerpoint/2010/main" val="888899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6BA48D-AF22-4A59-A801-7063618E71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3A9F6BA6-734A-4673-BE56-A304C18CE1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8B248119-2F4F-41F2-AAE3-0241774901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9F3B1A-638A-4275-A868-9AA750E0E112}" type="datetimeFigureOut">
              <a:rPr lang="en-PH" smtClean="0"/>
              <a:t>27/03/2023</a:t>
            </a:fld>
            <a:endParaRPr lang="en-PH"/>
          </a:p>
        </p:txBody>
      </p:sp>
      <p:sp>
        <p:nvSpPr>
          <p:cNvPr id="5" name="Footer Placeholder 4">
            <a:extLst>
              <a:ext uri="{FF2B5EF4-FFF2-40B4-BE49-F238E27FC236}">
                <a16:creationId xmlns:a16="http://schemas.microsoft.com/office/drawing/2014/main" id="{F8ABBED2-7D5F-420A-A25C-3B30E460DB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FB3EC8BC-91F6-4797-9146-05E8CBA101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52BB5D-B31C-454C-BA8A-C7E43AD4ECB6}" type="slidenum">
              <a:rPr lang="en-PH" smtClean="0"/>
              <a:t>‹#›</a:t>
            </a:fld>
            <a:endParaRPr lang="en-PH"/>
          </a:p>
        </p:txBody>
      </p:sp>
    </p:spTree>
    <p:extLst>
      <p:ext uri="{BB962C8B-B14F-4D97-AF65-F5344CB8AC3E}">
        <p14:creationId xmlns:p14="http://schemas.microsoft.com/office/powerpoint/2010/main" val="30354458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49"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br>
              <a:rPr lang="en-US" sz="5400" b="1" dirty="0">
                <a:latin typeface="Cooper Black" panose="0208090404030B020404" pitchFamily="18" charset="0"/>
              </a:rPr>
            </a:br>
            <a:r>
              <a:rPr lang="en-US" sz="5400" b="1" dirty="0">
                <a:latin typeface="Cooper Black" panose="0208090404030B020404" pitchFamily="18" charset="0"/>
              </a:rPr>
              <a:t>               </a:t>
            </a:r>
            <a:r>
              <a:rPr lang="en-US" sz="5400" b="1" dirty="0">
                <a:latin typeface="Century Gothic" panose="020B0502020202020204" pitchFamily="34" charset="0"/>
              </a:rPr>
              <a:t>Hi! I’m Sir </a:t>
            </a:r>
            <a:r>
              <a:rPr lang="en-US" sz="5400" b="1" dirty="0" err="1">
                <a:latin typeface="Century Gothic" panose="020B0502020202020204" pitchFamily="34" charset="0"/>
              </a:rPr>
              <a:t>Rodj</a:t>
            </a:r>
            <a:r>
              <a:rPr lang="en-US" sz="5400" b="1" dirty="0">
                <a:latin typeface="Century Gothic" panose="020B0502020202020204" pitchFamily="34" charset="0"/>
              </a:rPr>
              <a:t>.</a:t>
            </a:r>
            <a:endParaRPr lang="en-PH" sz="5400" b="1" dirty="0">
              <a:latin typeface="Century Gothic" panose="020B0502020202020204" pitchFamily="34" charset="0"/>
            </a:endParaRPr>
          </a:p>
        </p:txBody>
      </p:sp>
      <p:sp>
        <p:nvSpPr>
          <p:cNvPr id="3" name="TextBox 2">
            <a:extLst>
              <a:ext uri="{FF2B5EF4-FFF2-40B4-BE49-F238E27FC236}">
                <a16:creationId xmlns:a16="http://schemas.microsoft.com/office/drawing/2014/main" id="{3E2456EE-79B4-E1AD-1DCF-8E14B4389850}"/>
              </a:ext>
            </a:extLst>
          </p:cNvPr>
          <p:cNvSpPr txBox="1"/>
          <p:nvPr/>
        </p:nvSpPr>
        <p:spPr>
          <a:xfrm>
            <a:off x="2826025" y="1127322"/>
            <a:ext cx="8792819" cy="2185214"/>
          </a:xfrm>
          <a:prstGeom prst="rect">
            <a:avLst/>
          </a:prstGeom>
          <a:noFill/>
        </p:spPr>
        <p:txBody>
          <a:bodyPr wrap="square">
            <a:spAutoFit/>
          </a:bodyPr>
          <a:lstStyle/>
          <a:p>
            <a:endParaRPr lang="en-US" sz="4000" b="1" dirty="0">
              <a:latin typeface="Cooper Black" panose="0208090404030B020404" pitchFamily="18" charset="0"/>
            </a:endParaRPr>
          </a:p>
          <a:p>
            <a:r>
              <a:rPr lang="en-US" sz="9600" b="1" dirty="0">
                <a:latin typeface="Cooper Black" panose="0208090404030B020404" pitchFamily="18" charset="0"/>
              </a:rPr>
              <a:t>ARTS CLASS </a:t>
            </a:r>
          </a:p>
        </p:txBody>
      </p:sp>
    </p:spTree>
    <p:extLst>
      <p:ext uri="{BB962C8B-B14F-4D97-AF65-F5344CB8AC3E}">
        <p14:creationId xmlns:p14="http://schemas.microsoft.com/office/powerpoint/2010/main" val="2656731538"/>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B0A86-9327-4092-94AD-0D7AA9A88DB7}"/>
              </a:ext>
            </a:extLst>
          </p:cNvPr>
          <p:cNvSpPr>
            <a:spLocks noGrp="1"/>
          </p:cNvSpPr>
          <p:nvPr>
            <p:ph type="title"/>
          </p:nvPr>
        </p:nvSpPr>
        <p:spPr/>
        <p:txBody>
          <a:bodyPr/>
          <a:lstStyle/>
          <a:p>
            <a:endParaRPr lang="en-PH"/>
          </a:p>
        </p:txBody>
      </p:sp>
      <p:pic>
        <p:nvPicPr>
          <p:cNvPr id="1026" name="Picture 2" descr="750+ Taj Mahal Pictures [Scenic Travel Photos] | Download Free Images on  Unsplash">
            <a:extLst>
              <a:ext uri="{FF2B5EF4-FFF2-40B4-BE49-F238E27FC236}">
                <a16:creationId xmlns:a16="http://schemas.microsoft.com/office/drawing/2014/main" id="{C2790776-F8A7-5656-00A1-B37720C3474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9833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CDC273-6020-8EC7-5354-67AC38F2C405}"/>
              </a:ext>
            </a:extLst>
          </p:cNvPr>
          <p:cNvSpPr>
            <a:spLocks noGrp="1"/>
          </p:cNvSpPr>
          <p:nvPr>
            <p:ph type="title"/>
          </p:nvPr>
        </p:nvSpPr>
        <p:spPr>
          <a:xfrm>
            <a:off x="1285241" y="1008993"/>
            <a:ext cx="9231410" cy="3542045"/>
          </a:xfrm>
        </p:spPr>
        <p:txBody>
          <a:bodyPr vert="horz" lIns="91440" tIns="45720" rIns="91440" bIns="45720" rtlCol="0" anchor="b">
            <a:normAutofit fontScale="90000"/>
          </a:bodyPr>
          <a:lstStyle/>
          <a:p>
            <a:pPr algn="ctr"/>
            <a:r>
              <a:rPr lang="en-US" sz="14900" b="1" kern="1200" dirty="0">
                <a:solidFill>
                  <a:schemeClr val="tx1"/>
                </a:solidFill>
                <a:latin typeface="+mj-lt"/>
                <a:ea typeface="+mj-ea"/>
                <a:cs typeface="+mj-cs"/>
              </a:rPr>
              <a:t>Guess the country!</a:t>
            </a:r>
          </a:p>
        </p:txBody>
      </p:sp>
    </p:spTree>
    <p:extLst>
      <p:ext uri="{BB962C8B-B14F-4D97-AF65-F5344CB8AC3E}">
        <p14:creationId xmlns:p14="http://schemas.microsoft.com/office/powerpoint/2010/main" val="3224553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9" name="Rectangle 819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8194" name="Picture 2" descr="Flag of India | History, Design, &amp; Meaning | Britannica">
            <a:extLst>
              <a:ext uri="{FF2B5EF4-FFF2-40B4-BE49-F238E27FC236}">
                <a16:creationId xmlns:a16="http://schemas.microsoft.com/office/drawing/2014/main" id="{21365113-9DDC-07DC-7FF1-BC1CE794B764}"/>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7937" b="7809"/>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1046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71" name="Rectangle 112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1266" name="Picture 2" descr="Flag of Uzbekistan | Britannica">
            <a:extLst>
              <a:ext uri="{FF2B5EF4-FFF2-40B4-BE49-F238E27FC236}">
                <a16:creationId xmlns:a16="http://schemas.microsoft.com/office/drawing/2014/main" id="{90837908-07C3-97AC-6029-21DE2A1A9F5C}"/>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047" r="6048"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40750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5" name="Rectangle 1229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2290" name="Picture 2" descr="Flag of Israel | History, Meaning, &amp; Illustration | Britannica">
            <a:extLst>
              <a:ext uri="{FF2B5EF4-FFF2-40B4-BE49-F238E27FC236}">
                <a16:creationId xmlns:a16="http://schemas.microsoft.com/office/drawing/2014/main" id="{779616A6-00BF-7753-3A03-400BC32F296A}"/>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0821" b="11873"/>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33145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9" name="Rectangle 1331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3314" name="Picture 2" descr="Flag of Pakistan | Britannica">
            <a:extLst>
              <a:ext uri="{FF2B5EF4-FFF2-40B4-BE49-F238E27FC236}">
                <a16:creationId xmlns:a16="http://schemas.microsoft.com/office/drawing/2014/main" id="{7AA96A0F-7509-1911-A4EC-5F75D214A22A}"/>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5746"/>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30130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49"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br>
              <a:rPr lang="en-US" sz="5400" b="1" dirty="0">
                <a:latin typeface="Cooper Black" panose="0208090404030B020404" pitchFamily="18" charset="0"/>
              </a:rPr>
            </a:br>
            <a:endParaRPr lang="en-PH" sz="5400" b="1" dirty="0">
              <a:latin typeface="Cooper Black" panose="0208090404030B020404" pitchFamily="18" charset="0"/>
            </a:endParaRPr>
          </a:p>
        </p:txBody>
      </p:sp>
      <p:sp>
        <p:nvSpPr>
          <p:cNvPr id="3" name="TextBox 2">
            <a:extLst>
              <a:ext uri="{FF2B5EF4-FFF2-40B4-BE49-F238E27FC236}">
                <a16:creationId xmlns:a16="http://schemas.microsoft.com/office/drawing/2014/main" id="{3E2456EE-79B4-E1AD-1DCF-8E14B4389850}"/>
              </a:ext>
            </a:extLst>
          </p:cNvPr>
          <p:cNvSpPr txBox="1"/>
          <p:nvPr/>
        </p:nvSpPr>
        <p:spPr>
          <a:xfrm>
            <a:off x="1318591" y="834885"/>
            <a:ext cx="10031896" cy="4154984"/>
          </a:xfrm>
          <a:prstGeom prst="rect">
            <a:avLst/>
          </a:prstGeom>
          <a:noFill/>
        </p:spPr>
        <p:txBody>
          <a:bodyPr wrap="square">
            <a:spAutoFit/>
          </a:bodyPr>
          <a:lstStyle/>
          <a:p>
            <a:pPr algn="ctr"/>
            <a:r>
              <a:rPr lang="en-US" sz="8800" b="1" dirty="0">
                <a:latin typeface="Cooper Black" panose="0208090404030B020404" pitchFamily="18" charset="0"/>
              </a:rPr>
              <a:t>South, Central and West Asian Arts</a:t>
            </a:r>
            <a:endParaRPr lang="en-US" sz="8800" dirty="0">
              <a:latin typeface="Cooper Black" panose="0208090404030B020404" pitchFamily="18" charset="0"/>
            </a:endParaRPr>
          </a:p>
        </p:txBody>
      </p:sp>
    </p:spTree>
    <p:extLst>
      <p:ext uri="{BB962C8B-B14F-4D97-AF65-F5344CB8AC3E}">
        <p14:creationId xmlns:p14="http://schemas.microsoft.com/office/powerpoint/2010/main" val="354763568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49"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br>
              <a:rPr lang="en-US" sz="5400" b="1" dirty="0">
                <a:latin typeface="Cooper Black" panose="0208090404030B020404" pitchFamily="18" charset="0"/>
              </a:rPr>
            </a:br>
            <a:endParaRPr lang="en-PH" sz="5400" b="1" dirty="0">
              <a:latin typeface="Cooper Black" panose="0208090404030B020404" pitchFamily="18" charset="0"/>
            </a:endParaRPr>
          </a:p>
        </p:txBody>
      </p:sp>
      <p:sp>
        <p:nvSpPr>
          <p:cNvPr id="3" name="TextBox 2">
            <a:extLst>
              <a:ext uri="{FF2B5EF4-FFF2-40B4-BE49-F238E27FC236}">
                <a16:creationId xmlns:a16="http://schemas.microsoft.com/office/drawing/2014/main" id="{3E2456EE-79B4-E1AD-1DCF-8E14B4389850}"/>
              </a:ext>
            </a:extLst>
          </p:cNvPr>
          <p:cNvSpPr txBox="1"/>
          <p:nvPr/>
        </p:nvSpPr>
        <p:spPr>
          <a:xfrm>
            <a:off x="1318591" y="834885"/>
            <a:ext cx="10031896" cy="2800767"/>
          </a:xfrm>
          <a:prstGeom prst="rect">
            <a:avLst/>
          </a:prstGeom>
          <a:noFill/>
        </p:spPr>
        <p:txBody>
          <a:bodyPr wrap="square">
            <a:spAutoFit/>
          </a:bodyPr>
          <a:lstStyle/>
          <a:p>
            <a:pPr algn="ctr"/>
            <a:r>
              <a:rPr lang="en-US" sz="8800" b="1" dirty="0">
                <a:latin typeface="Cooper Black" pitchFamily="18" charset="0"/>
              </a:rPr>
              <a:t>Periods of Indian Art</a:t>
            </a:r>
            <a:endParaRPr lang="en-US" sz="8800" dirty="0">
              <a:latin typeface="Cooper Black" pitchFamily="18" charset="0"/>
            </a:endParaRPr>
          </a:p>
        </p:txBody>
      </p:sp>
    </p:spTree>
    <p:extLst>
      <p:ext uri="{BB962C8B-B14F-4D97-AF65-F5344CB8AC3E}">
        <p14:creationId xmlns:p14="http://schemas.microsoft.com/office/powerpoint/2010/main" val="2289692940"/>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49"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fontScale="90000"/>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r>
              <a:rPr lang="en-US" sz="5400" b="1" dirty="0">
                <a:latin typeface="Century Gothic" panose="020B0502020202020204" pitchFamily="34" charset="0"/>
              </a:rPr>
              <a:t>Ancient Period</a:t>
            </a:r>
            <a:br>
              <a:rPr lang="en-US" sz="5400" b="1" dirty="0">
                <a:latin typeface="Century Gothic" panose="020B0502020202020204" pitchFamily="34" charset="0"/>
              </a:rPr>
            </a:br>
            <a:r>
              <a:rPr lang="en-US" sz="5400" b="1" dirty="0">
                <a:latin typeface="Century Gothic" panose="020B0502020202020204" pitchFamily="34" charset="0"/>
              </a:rPr>
              <a:t> Classical Period</a:t>
            </a:r>
            <a:br>
              <a:rPr lang="en-US" sz="5400" b="1" dirty="0">
                <a:latin typeface="Century Gothic" panose="020B0502020202020204" pitchFamily="34" charset="0"/>
              </a:rPr>
            </a:br>
            <a:r>
              <a:rPr lang="en-US" sz="5400" b="1" dirty="0">
                <a:latin typeface="Century Gothic" panose="020B0502020202020204" pitchFamily="34" charset="0"/>
              </a:rPr>
              <a:t>Islamic Ascendancy/Transitional  Period</a:t>
            </a:r>
            <a:br>
              <a:rPr lang="en-US" sz="5400" b="1" dirty="0">
                <a:latin typeface="Century Gothic" panose="020B0502020202020204" pitchFamily="34" charset="0"/>
              </a:rPr>
            </a:br>
            <a:r>
              <a:rPr lang="en-US" sz="5400" b="1" dirty="0">
                <a:latin typeface="Century Gothic" panose="020B0502020202020204" pitchFamily="34" charset="0"/>
              </a:rPr>
              <a:t>Mogul Period</a:t>
            </a:r>
            <a:br>
              <a:rPr lang="en-US" sz="5400" b="1" dirty="0">
                <a:latin typeface="Century Gothic" panose="020B0502020202020204" pitchFamily="34" charset="0"/>
              </a:rPr>
            </a:br>
            <a:br>
              <a:rPr lang="en-US" sz="5400" b="1" dirty="0">
                <a:latin typeface="Cooper Black" panose="0208090404030B020404" pitchFamily="18" charset="0"/>
              </a:rPr>
            </a:br>
            <a:endParaRPr lang="en-PH" sz="5400" b="1" dirty="0">
              <a:latin typeface="Cooper Black" panose="0208090404030B020404" pitchFamily="18" charset="0"/>
            </a:endParaRPr>
          </a:p>
        </p:txBody>
      </p:sp>
    </p:spTree>
    <p:extLst>
      <p:ext uri="{BB962C8B-B14F-4D97-AF65-F5344CB8AC3E}">
        <p14:creationId xmlns:p14="http://schemas.microsoft.com/office/powerpoint/2010/main" val="3096711299"/>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49"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954156" y="0"/>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r>
              <a:rPr lang="en-US" sz="8800" b="1" dirty="0">
                <a:latin typeface="Century Gothic" panose="020B0502020202020204" pitchFamily="34" charset="0"/>
              </a:rPr>
              <a:t>Ancient Period</a:t>
            </a:r>
            <a:br>
              <a:rPr lang="en-US" sz="8800" b="1" dirty="0">
                <a:latin typeface="Century Gothic" panose="020B0502020202020204" pitchFamily="34" charset="0"/>
              </a:rPr>
            </a:br>
            <a:r>
              <a:rPr lang="en-US" sz="6600" b="1" dirty="0">
                <a:latin typeface="Century Gothic" panose="020B0502020202020204" pitchFamily="34" charset="0"/>
              </a:rPr>
              <a:t>3900 BCE-1200 CE </a:t>
            </a:r>
            <a:br>
              <a:rPr lang="en-US" sz="6600" b="1" dirty="0">
                <a:latin typeface="Century Gothic" panose="020B0502020202020204" pitchFamily="34" charset="0"/>
              </a:rPr>
            </a:br>
            <a:r>
              <a:rPr lang="en-US" sz="8800" b="1" dirty="0">
                <a:latin typeface="Century Gothic" panose="020B0502020202020204" pitchFamily="34" charset="0"/>
              </a:rPr>
              <a:t> </a:t>
            </a:r>
            <a:endParaRPr lang="en-PH" sz="8800" b="1" dirty="0">
              <a:latin typeface="Cooper Black" panose="0208090404030B020404" pitchFamily="18" charset="0"/>
            </a:endParaRPr>
          </a:p>
        </p:txBody>
      </p:sp>
    </p:spTree>
    <p:extLst>
      <p:ext uri="{BB962C8B-B14F-4D97-AF65-F5344CB8AC3E}">
        <p14:creationId xmlns:p14="http://schemas.microsoft.com/office/powerpoint/2010/main" val="89930025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9A919-36D1-41F4-92DA-E91CE3419BFA}"/>
              </a:ext>
            </a:extLst>
          </p:cNvPr>
          <p:cNvSpPr>
            <a:spLocks noGrp="1"/>
          </p:cNvSpPr>
          <p:nvPr>
            <p:ph type="title"/>
          </p:nvPr>
        </p:nvSpPr>
        <p:spPr/>
        <p:txBody>
          <a:bodyPr/>
          <a:lstStyle/>
          <a:p>
            <a:endParaRPr lang="en-PH"/>
          </a:p>
        </p:txBody>
      </p:sp>
      <p:pic>
        <p:nvPicPr>
          <p:cNvPr id="5" name="Content Placeholder 4">
            <a:extLst>
              <a:ext uri="{FF2B5EF4-FFF2-40B4-BE49-F238E27FC236}">
                <a16:creationId xmlns:a16="http://schemas.microsoft.com/office/drawing/2014/main" id="{7849A37F-64F2-4175-B2FC-E9328AC32A32}"/>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8889"/>
          <a:stretch/>
        </p:blipFill>
        <p:spPr>
          <a:xfrm>
            <a:off x="0" y="0"/>
            <a:ext cx="12192000" cy="6858000"/>
          </a:xfrm>
        </p:spPr>
      </p:pic>
    </p:spTree>
    <p:extLst>
      <p:ext uri="{BB962C8B-B14F-4D97-AF65-F5344CB8AC3E}">
        <p14:creationId xmlns:p14="http://schemas.microsoft.com/office/powerpoint/2010/main" val="27662101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3" name="Rectangle 5132">
            <a:extLst>
              <a:ext uri="{FF2B5EF4-FFF2-40B4-BE49-F238E27FC236}">
                <a16:creationId xmlns:a16="http://schemas.microsoft.com/office/drawing/2014/main" id="{FFCDD23B-75C8-427B-BD08-53C8156CD7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8" name="Picture 8" descr="Steatite seal from the Indus valley, c.2500 BC. The script is still  undeciphered. | Indus valley civilization, Ancient civilizations, Mohenjo  daro">
            <a:extLst>
              <a:ext uri="{FF2B5EF4-FFF2-40B4-BE49-F238E27FC236}">
                <a16:creationId xmlns:a16="http://schemas.microsoft.com/office/drawing/2014/main" id="{320694BE-BA89-A55F-2DC5-18415207C41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774" r="-1" b="24598"/>
          <a:stretch/>
        </p:blipFill>
        <p:spPr bwMode="auto">
          <a:xfrm>
            <a:off x="-1" y="190"/>
            <a:ext cx="8128855" cy="5291194"/>
          </a:xfrm>
          <a:prstGeom prst="rect">
            <a:avLst/>
          </a:prstGeom>
          <a:noFill/>
          <a:extLst>
            <a:ext uri="{909E8E84-426E-40DD-AFC4-6F175D3DCCD1}">
              <a14:hiddenFill xmlns:a14="http://schemas.microsoft.com/office/drawing/2010/main">
                <a:solidFill>
                  <a:srgbClr val="FFFFFF"/>
                </a:solidFill>
              </a14:hiddenFill>
            </a:ext>
          </a:extLst>
        </p:spPr>
      </p:pic>
      <p:sp>
        <p:nvSpPr>
          <p:cNvPr id="5135" name="Rectangle 5134">
            <a:extLst>
              <a:ext uri="{FF2B5EF4-FFF2-40B4-BE49-F238E27FC236}">
                <a16:creationId xmlns:a16="http://schemas.microsoft.com/office/drawing/2014/main" id="{AFFC87AC-C919-4FE5-BAC3-39509E001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64" y="5282206"/>
            <a:ext cx="12192264" cy="1163844"/>
          </a:xfrm>
          <a:prstGeom prst="rect">
            <a:avLst/>
          </a:prstGeom>
          <a:gradFill>
            <a:gsLst>
              <a:gs pos="28000">
                <a:schemeClr val="accent1">
                  <a:lumMod val="75000"/>
                  <a:alpha val="11000"/>
                </a:schemeClr>
              </a:gs>
              <a:gs pos="100000">
                <a:srgbClr val="000000">
                  <a:alpha val="77000"/>
                </a:srgb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37" name="Rectangle 5136">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282206"/>
            <a:ext cx="12191998" cy="1586485"/>
          </a:xfrm>
          <a:prstGeom prst="rect">
            <a:avLst/>
          </a:prstGeom>
          <a:gradFill>
            <a:gsLst>
              <a:gs pos="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576634" y="5373383"/>
            <a:ext cx="8034710" cy="1586485"/>
          </a:xfrm>
        </p:spPr>
        <p:txBody>
          <a:bodyPr vert="horz" lIns="91440" tIns="45720" rIns="91440" bIns="45720" rtlCol="0" anchor="ctr">
            <a:normAutofit fontScale="90000"/>
          </a:bodyPr>
          <a:lstStyle/>
          <a:p>
            <a:pPr algn="ctr"/>
            <a:r>
              <a:rPr lang="en-US" sz="6000" b="1" kern="1200" dirty="0">
                <a:solidFill>
                  <a:srgbClr val="FFFFFF"/>
                </a:solidFill>
                <a:latin typeface="+mj-lt"/>
                <a:ea typeface="+mj-ea"/>
                <a:cs typeface="+mj-cs"/>
              </a:rPr>
              <a:t>Evidences of early civilization: </a:t>
            </a:r>
          </a:p>
        </p:txBody>
      </p:sp>
      <p:sp>
        <p:nvSpPr>
          <p:cNvPr id="5139" name="Rectangle 5138">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5282206"/>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6" name="Picture 6" descr="Old Bronze Statuette of Hindu God Ganesha with Book Isolated on White  Background Stock Image - Image of golden, background: 14477389">
            <a:extLst>
              <a:ext uri="{FF2B5EF4-FFF2-40B4-BE49-F238E27FC236}">
                <a16:creationId xmlns:a16="http://schemas.microsoft.com/office/drawing/2014/main" id="{05939B29-6666-79BF-9249-F397DC1F61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r="11956" b="-3"/>
          <a:stretch/>
        </p:blipFill>
        <p:spPr bwMode="auto">
          <a:xfrm>
            <a:off x="8180228" y="-287676"/>
            <a:ext cx="3645328" cy="529138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8FF5C4C-048E-4E33-4450-6E31AA169F6D}"/>
              </a:ext>
            </a:extLst>
          </p:cNvPr>
          <p:cNvSpPr txBox="1"/>
          <p:nvPr/>
        </p:nvSpPr>
        <p:spPr>
          <a:xfrm>
            <a:off x="4033306" y="1409846"/>
            <a:ext cx="4084747" cy="769441"/>
          </a:xfrm>
          <a:prstGeom prst="rect">
            <a:avLst/>
          </a:prstGeom>
          <a:noFill/>
        </p:spPr>
        <p:txBody>
          <a:bodyPr wrap="square" rtlCol="0">
            <a:spAutoFit/>
          </a:bodyPr>
          <a:lstStyle/>
          <a:p>
            <a:r>
              <a:rPr lang="en-US" sz="4400" b="1" dirty="0">
                <a:latin typeface="Century Gothic" panose="020B0502020202020204" pitchFamily="34" charset="0"/>
              </a:rPr>
              <a:t>Steatite seals</a:t>
            </a:r>
            <a:endParaRPr lang="en-PH" sz="4400" dirty="0"/>
          </a:p>
        </p:txBody>
      </p:sp>
      <p:sp>
        <p:nvSpPr>
          <p:cNvPr id="7" name="TextBox 6">
            <a:extLst>
              <a:ext uri="{FF2B5EF4-FFF2-40B4-BE49-F238E27FC236}">
                <a16:creationId xmlns:a16="http://schemas.microsoft.com/office/drawing/2014/main" id="{3D502DBE-8D45-EEED-90A0-87837E0FE600}"/>
              </a:ext>
            </a:extLst>
          </p:cNvPr>
          <p:cNvSpPr txBox="1"/>
          <p:nvPr/>
        </p:nvSpPr>
        <p:spPr>
          <a:xfrm>
            <a:off x="8180228" y="5499082"/>
            <a:ext cx="3791110" cy="1077218"/>
          </a:xfrm>
          <a:prstGeom prst="rect">
            <a:avLst/>
          </a:prstGeom>
          <a:noFill/>
        </p:spPr>
        <p:txBody>
          <a:bodyPr wrap="square" rtlCol="0">
            <a:spAutoFit/>
          </a:bodyPr>
          <a:lstStyle/>
          <a:p>
            <a:pPr algn="ctr"/>
            <a:r>
              <a:rPr lang="en-US" sz="3200" b="1" dirty="0">
                <a:solidFill>
                  <a:schemeClr val="accent4">
                    <a:lumMod val="40000"/>
                    <a:lumOff val="60000"/>
                  </a:schemeClr>
                </a:solidFill>
                <a:latin typeface="Century Gothic" panose="020B0502020202020204" pitchFamily="34" charset="0"/>
              </a:rPr>
              <a:t>Bronze and copper statuettes</a:t>
            </a:r>
            <a:endParaRPr lang="en-PH" sz="3200" dirty="0">
              <a:solidFill>
                <a:schemeClr val="accent4">
                  <a:lumMod val="40000"/>
                  <a:lumOff val="60000"/>
                </a:schemeClr>
              </a:solidFill>
            </a:endParaRPr>
          </a:p>
        </p:txBody>
      </p:sp>
    </p:spTree>
    <p:extLst>
      <p:ext uri="{BB962C8B-B14F-4D97-AF65-F5344CB8AC3E}">
        <p14:creationId xmlns:p14="http://schemas.microsoft.com/office/powerpoint/2010/main" val="949676694"/>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346213" y="-1796084"/>
            <a:ext cx="11499574" cy="7832035"/>
          </a:xfrm>
        </p:spPr>
        <p:txBody>
          <a:bodyPr>
            <a:normAutofit/>
          </a:bodyPr>
          <a:lstStyle/>
          <a:p>
            <a:pPr algn="ctr"/>
            <a:br>
              <a:rPr lang="en-US" sz="6000" b="1" dirty="0">
                <a:latin typeface="Century Gothic" panose="020B0502020202020204" pitchFamily="34" charset="0"/>
              </a:rPr>
            </a:br>
            <a:br>
              <a:rPr lang="en-US" sz="6000" b="1" dirty="0">
                <a:latin typeface="Century Gothic" panose="020B0502020202020204" pitchFamily="34" charset="0"/>
              </a:rPr>
            </a:br>
            <a:r>
              <a:rPr lang="en-US" sz="6000" b="1" dirty="0">
                <a:latin typeface="Century Gothic" panose="020B0502020202020204" pitchFamily="34" charset="0"/>
              </a:rPr>
              <a:t>These evidences show vigor and concern for surface texture as constantly characterized in Indian art.</a:t>
            </a:r>
            <a:endParaRPr lang="en-PH" sz="6000" b="1" dirty="0">
              <a:latin typeface="Cooper Black" panose="0208090404030B020404" pitchFamily="18" charset="0"/>
            </a:endParaRPr>
          </a:p>
        </p:txBody>
      </p:sp>
    </p:spTree>
    <p:extLst>
      <p:ext uri="{BB962C8B-B14F-4D97-AF65-F5344CB8AC3E}">
        <p14:creationId xmlns:p14="http://schemas.microsoft.com/office/powerpoint/2010/main" val="1765609813"/>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hould I visit the Ajanta or Ellora Caves? – A Guide to Both Caves — Beyond  The Bay">
            <a:extLst>
              <a:ext uri="{FF2B5EF4-FFF2-40B4-BE49-F238E27FC236}">
                <a16:creationId xmlns:a16="http://schemas.microsoft.com/office/drawing/2014/main" id="{D8CD1F46-C34A-B675-1814-D10DD141FA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019" y="0"/>
            <a:ext cx="12192001" cy="6815357"/>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643270" y="-1272209"/>
            <a:ext cx="10389704" cy="7832035"/>
          </a:xfrm>
        </p:spPr>
        <p:txBody>
          <a:bodyPr>
            <a:normAutofit/>
          </a:bodyPr>
          <a:lstStyle/>
          <a:p>
            <a:pPr algn="ctr"/>
            <a:br>
              <a:rPr lang="en-US" b="1" dirty="0">
                <a:latin typeface="Century Gothic" panose="020B0502020202020204" pitchFamily="34" charset="0"/>
              </a:rPr>
            </a:br>
            <a:r>
              <a:rPr lang="en-US" b="1" dirty="0">
                <a:latin typeface="Century Gothic" panose="020B0502020202020204" pitchFamily="34" charset="0"/>
              </a:rPr>
              <a:t>.</a:t>
            </a:r>
            <a:endParaRPr lang="en-PH" b="1" dirty="0">
              <a:latin typeface="Cooper Black" panose="0208090404030B020404" pitchFamily="18" charset="0"/>
            </a:endParaRPr>
          </a:p>
        </p:txBody>
      </p:sp>
      <p:sp>
        <p:nvSpPr>
          <p:cNvPr id="4" name="Content Placeholder 3">
            <a:extLst>
              <a:ext uri="{FF2B5EF4-FFF2-40B4-BE49-F238E27FC236}">
                <a16:creationId xmlns:a16="http://schemas.microsoft.com/office/drawing/2014/main" id="{008F3A30-383D-C314-408F-26661ECAC0E4}"/>
              </a:ext>
            </a:extLst>
          </p:cNvPr>
          <p:cNvSpPr>
            <a:spLocks noGrp="1"/>
          </p:cNvSpPr>
          <p:nvPr>
            <p:ph idx="1"/>
          </p:nvPr>
        </p:nvSpPr>
        <p:spPr>
          <a:xfrm>
            <a:off x="2905539" y="189746"/>
            <a:ext cx="10515600" cy="4351338"/>
          </a:xfrm>
        </p:spPr>
        <p:txBody>
          <a:bodyPr>
            <a:normAutofit/>
          </a:bodyPr>
          <a:lstStyle/>
          <a:p>
            <a:pPr marL="0" indent="0">
              <a:buNone/>
            </a:pPr>
            <a:r>
              <a:rPr lang="en-US" sz="8800" b="1" dirty="0">
                <a:solidFill>
                  <a:schemeClr val="accent2">
                    <a:lumMod val="40000"/>
                    <a:lumOff val="60000"/>
                  </a:schemeClr>
                </a:solidFill>
              </a:rPr>
              <a:t>AJANTA CAVE</a:t>
            </a:r>
            <a:endParaRPr lang="en-PH" sz="8800" b="1" dirty="0">
              <a:solidFill>
                <a:schemeClr val="accent2">
                  <a:lumMod val="40000"/>
                  <a:lumOff val="60000"/>
                </a:schemeClr>
              </a:solidFill>
            </a:endParaRPr>
          </a:p>
        </p:txBody>
      </p:sp>
    </p:spTree>
    <p:extLst>
      <p:ext uri="{BB962C8B-B14F-4D97-AF65-F5344CB8AC3E}">
        <p14:creationId xmlns:p14="http://schemas.microsoft.com/office/powerpoint/2010/main" val="2712268226"/>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205948" y="-1351722"/>
            <a:ext cx="10389704" cy="7832035"/>
          </a:xfrm>
        </p:spPr>
        <p:txBody>
          <a:bodyPr>
            <a:normAutofit/>
          </a:bodyPr>
          <a:lstStyle/>
          <a:p>
            <a:pPr marL="571500" indent="-571500" algn="ctr">
              <a:buFont typeface="Arial" panose="020B0604020202020204" pitchFamily="34" charset="0"/>
              <a:buChar char="•"/>
            </a:pPr>
            <a:br>
              <a:rPr lang="en-US" b="1" dirty="0">
                <a:latin typeface="Century Gothic" panose="020B0502020202020204" pitchFamily="34" charset="0"/>
              </a:rPr>
            </a:br>
            <a:br>
              <a:rPr lang="en-US" b="1" dirty="0">
                <a:latin typeface="Century Gothic" panose="020B0502020202020204" pitchFamily="34" charset="0"/>
              </a:rPr>
            </a:br>
            <a:r>
              <a:rPr lang="en-US" b="1" dirty="0">
                <a:latin typeface="Century Gothic" panose="020B0502020202020204" pitchFamily="34" charset="0"/>
              </a:rPr>
              <a:t>A 30 rock- cut cave monuments</a:t>
            </a:r>
            <a:br>
              <a:rPr lang="en-US" b="1" dirty="0">
                <a:latin typeface="Century Gothic" panose="020B0502020202020204" pitchFamily="34" charset="0"/>
              </a:rPr>
            </a:br>
            <a:r>
              <a:rPr lang="en-US" b="1" dirty="0">
                <a:latin typeface="Century Gothic" panose="020B0502020202020204" pitchFamily="34" charset="0"/>
              </a:rPr>
              <a:t>date back from the 2</a:t>
            </a:r>
            <a:r>
              <a:rPr lang="en-US" b="1" baseline="30000" dirty="0">
                <a:latin typeface="Century Gothic" panose="020B0502020202020204" pitchFamily="34" charset="0"/>
              </a:rPr>
              <a:t>nd</a:t>
            </a:r>
            <a:r>
              <a:rPr lang="en-US" b="1" dirty="0">
                <a:latin typeface="Century Gothic" panose="020B0502020202020204" pitchFamily="34" charset="0"/>
              </a:rPr>
              <a:t> century BCE to the 600 BCE</a:t>
            </a:r>
            <a:br>
              <a:rPr lang="en-US" b="1" dirty="0">
                <a:latin typeface="Century Gothic" panose="020B0502020202020204" pitchFamily="34" charset="0"/>
              </a:rPr>
            </a:br>
            <a:r>
              <a:rPr lang="en-US" b="1" dirty="0">
                <a:latin typeface="Century Gothic" panose="020B0502020202020204" pitchFamily="34" charset="0"/>
              </a:rPr>
              <a:t>located in Maharashtra, India.</a:t>
            </a:r>
            <a:br>
              <a:rPr lang="en-US" b="1" dirty="0">
                <a:latin typeface="Century Gothic" panose="020B0502020202020204" pitchFamily="34" charset="0"/>
              </a:rPr>
            </a:br>
            <a:r>
              <a:rPr lang="en-US" b="1" dirty="0">
                <a:latin typeface="Century Gothic" panose="020B0502020202020204" pitchFamily="34" charset="0"/>
              </a:rPr>
              <a:t>Paintings and sculptures are considered to be masterpieces of Buddhist religious art, as well as frescos that are reminiscent of the </a:t>
            </a:r>
            <a:r>
              <a:rPr lang="en-US" b="1" i="1" dirty="0">
                <a:latin typeface="Century Gothic" panose="020B0502020202020204" pitchFamily="34" charset="0"/>
              </a:rPr>
              <a:t>Sigiriya</a:t>
            </a:r>
            <a:r>
              <a:rPr lang="en-US" b="1" dirty="0">
                <a:latin typeface="Century Gothic" panose="020B0502020202020204" pitchFamily="34" charset="0"/>
              </a:rPr>
              <a:t>  paintings in Sri Lanka.  </a:t>
            </a:r>
            <a:endParaRPr lang="en-PH" b="1" dirty="0">
              <a:latin typeface="Cooper Black" panose="0208090404030B020404" pitchFamily="18" charset="0"/>
            </a:endParaRPr>
          </a:p>
        </p:txBody>
      </p:sp>
    </p:spTree>
    <p:extLst>
      <p:ext uri="{BB962C8B-B14F-4D97-AF65-F5344CB8AC3E}">
        <p14:creationId xmlns:p14="http://schemas.microsoft.com/office/powerpoint/2010/main" val="3875105501"/>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CDF19BC-74B2-CC1F-C304-8EAB86DCC2C5}"/>
              </a:ext>
            </a:extLst>
          </p:cNvPr>
          <p:cNvSpPr txBox="1"/>
          <p:nvPr/>
        </p:nvSpPr>
        <p:spPr>
          <a:xfrm>
            <a:off x="537338" y="3098930"/>
            <a:ext cx="4670097" cy="2597473"/>
          </a:xfrm>
          <a:prstGeom prst="rect">
            <a:avLst/>
          </a:prstGeom>
        </p:spPr>
        <p:txBody>
          <a:bodyPr vert="horz" lIns="91440" tIns="45720" rIns="91440" bIns="45720" rtlCol="0">
            <a:normAutofit/>
          </a:bodyPr>
          <a:lstStyle/>
          <a:p>
            <a:pPr>
              <a:lnSpc>
                <a:spcPct val="90000"/>
              </a:lnSpc>
              <a:spcAft>
                <a:spcPts val="600"/>
              </a:spcAft>
            </a:pPr>
            <a:r>
              <a:rPr lang="en-US" sz="6000" b="1" dirty="0">
                <a:solidFill>
                  <a:schemeClr val="accent2">
                    <a:lumMod val="50000"/>
                  </a:schemeClr>
                </a:solidFill>
                <a:latin typeface="Abadi" panose="020B0604020104020204" pitchFamily="34" charset="0"/>
              </a:rPr>
              <a:t>SIGIRIYA PAINTINGS IN SRI LANKA</a:t>
            </a:r>
          </a:p>
        </p:txBody>
      </p:sp>
      <p:pic>
        <p:nvPicPr>
          <p:cNvPr id="6146" name="Picture 2" descr="SIGIRIYA: THE EIGHTH WORLD WONDER - Ceylon Today">
            <a:extLst>
              <a:ext uri="{FF2B5EF4-FFF2-40B4-BE49-F238E27FC236}">
                <a16:creationId xmlns:a16="http://schemas.microsoft.com/office/drawing/2014/main" id="{786B4BEF-2ABA-59AA-7E01-A5861D71AD3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493" r="12280"/>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79857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643270" y="-1272209"/>
            <a:ext cx="10389704" cy="7832035"/>
          </a:xfrm>
        </p:spPr>
        <p:txBody>
          <a:bodyPr>
            <a:normAutofit/>
          </a:bodyPr>
          <a:lstStyle/>
          <a:p>
            <a:pPr algn="ctr"/>
            <a:br>
              <a:rPr lang="en-US" b="1" dirty="0">
                <a:latin typeface="Century Gothic" panose="020B0502020202020204" pitchFamily="34" charset="0"/>
              </a:rPr>
            </a:br>
            <a:r>
              <a:rPr lang="en-US" sz="9600" b="1" dirty="0">
                <a:latin typeface="Century Gothic" panose="020B0502020202020204" pitchFamily="34" charset="0"/>
              </a:rPr>
              <a:t>Classical Period</a:t>
            </a:r>
            <a:br>
              <a:rPr lang="en-US" sz="8800" b="1" dirty="0">
                <a:latin typeface="Century Gothic" panose="020B0502020202020204" pitchFamily="34" charset="0"/>
              </a:rPr>
            </a:br>
            <a:r>
              <a:rPr lang="en-US" b="1" dirty="0">
                <a:latin typeface="Century Gothic" panose="020B0502020202020204" pitchFamily="34" charset="0"/>
              </a:rPr>
              <a:t>5</a:t>
            </a:r>
            <a:r>
              <a:rPr lang="en-US" b="1" baseline="30000" dirty="0">
                <a:latin typeface="Century Gothic" panose="020B0502020202020204" pitchFamily="34" charset="0"/>
              </a:rPr>
              <a:t>th</a:t>
            </a:r>
            <a:r>
              <a:rPr lang="en-US" b="1" dirty="0">
                <a:latin typeface="Century Gothic" panose="020B0502020202020204" pitchFamily="34" charset="0"/>
              </a:rPr>
              <a:t> -6</a:t>
            </a:r>
            <a:r>
              <a:rPr lang="en-US" b="1" baseline="30000" dirty="0">
                <a:latin typeface="Century Gothic" panose="020B0502020202020204" pitchFamily="34" charset="0"/>
              </a:rPr>
              <a:t>th</a:t>
            </a:r>
            <a:r>
              <a:rPr lang="en-US" b="1" dirty="0">
                <a:latin typeface="Century Gothic" panose="020B0502020202020204" pitchFamily="34" charset="0"/>
              </a:rPr>
              <a:t> Centuries</a:t>
            </a:r>
            <a:br>
              <a:rPr lang="en-US" sz="8800" b="1" dirty="0">
                <a:latin typeface="Century Gothic" panose="020B0502020202020204" pitchFamily="34" charset="0"/>
              </a:rPr>
            </a:br>
            <a:endParaRPr lang="en-PH" sz="8800" b="1" dirty="0">
              <a:latin typeface="Cooper Black" panose="0208090404030B020404" pitchFamily="18" charset="0"/>
            </a:endParaRPr>
          </a:p>
        </p:txBody>
      </p:sp>
    </p:spTree>
    <p:extLst>
      <p:ext uri="{BB962C8B-B14F-4D97-AF65-F5344CB8AC3E}">
        <p14:creationId xmlns:p14="http://schemas.microsoft.com/office/powerpoint/2010/main" val="2204322560"/>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43763" y="0"/>
            <a:ext cx="10389704" cy="7832035"/>
          </a:xfrm>
        </p:spPr>
        <p:txBody>
          <a:bodyPr>
            <a:normAutofit/>
          </a:bodyPr>
          <a:lstStyle/>
          <a:p>
            <a:pPr algn="ctr"/>
            <a:br>
              <a:rPr lang="en-US" b="1" dirty="0">
                <a:latin typeface="Century Gothic" panose="020B0502020202020204" pitchFamily="34" charset="0"/>
              </a:rPr>
            </a:br>
            <a:endParaRPr lang="en-PH" b="1" dirty="0">
              <a:latin typeface="Cooper Black" panose="0208090404030B020404" pitchFamily="18" charset="0"/>
            </a:endParaRPr>
          </a:p>
        </p:txBody>
      </p:sp>
      <p:pic>
        <p:nvPicPr>
          <p:cNvPr id="5126" name="Picture 6" descr="Shiva - World History Encyclopedia">
            <a:extLst>
              <a:ext uri="{FF2B5EF4-FFF2-40B4-BE49-F238E27FC236}">
                <a16:creationId xmlns:a16="http://schemas.microsoft.com/office/drawing/2014/main" id="{05F1B103-183E-AD81-259D-D0600549FAC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76199"/>
            <a:ext cx="12216142" cy="6705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3294132"/>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4602831" y="306749"/>
            <a:ext cx="6988353" cy="6131886"/>
          </a:xfrm>
        </p:spPr>
        <p:txBody>
          <a:bodyPr>
            <a:normAutofit/>
          </a:bodyPr>
          <a:lstStyle/>
          <a:p>
            <a:pPr marL="685800" indent="-685800" algn="ctr">
              <a:buFont typeface="Arial" panose="020B0604020202020204" pitchFamily="34" charset="0"/>
              <a:buChar char="•"/>
            </a:pPr>
            <a:r>
              <a:rPr lang="en-US" sz="5400" b="1" dirty="0">
                <a:latin typeface="Century Gothic" panose="020B0502020202020204" pitchFamily="34" charset="0"/>
              </a:rPr>
              <a:t>SHIVA</a:t>
            </a:r>
            <a:br>
              <a:rPr lang="en-US" sz="5400" b="1" dirty="0">
                <a:latin typeface="Century Gothic" panose="020B0502020202020204" pitchFamily="34" charset="0"/>
              </a:rPr>
            </a:br>
            <a:r>
              <a:rPr lang="en-US" sz="5400" b="1" dirty="0">
                <a:solidFill>
                  <a:schemeClr val="accent4">
                    <a:lumMod val="20000"/>
                    <a:lumOff val="80000"/>
                  </a:schemeClr>
                </a:solidFill>
                <a:latin typeface="Century Gothic" panose="020B0502020202020204" pitchFamily="34" charset="0"/>
              </a:rPr>
              <a:t> the destroyer</a:t>
            </a:r>
            <a:br>
              <a:rPr lang="en-US" sz="5400" b="1" dirty="0">
                <a:solidFill>
                  <a:schemeClr val="accent4">
                    <a:lumMod val="20000"/>
                    <a:lumOff val="80000"/>
                  </a:schemeClr>
                </a:solidFill>
                <a:latin typeface="Century Gothic" panose="020B0502020202020204" pitchFamily="34" charset="0"/>
              </a:rPr>
            </a:br>
            <a:r>
              <a:rPr lang="en-US" sz="5400" b="1" dirty="0">
                <a:solidFill>
                  <a:schemeClr val="accent4">
                    <a:lumMod val="20000"/>
                    <a:lumOff val="80000"/>
                  </a:schemeClr>
                </a:solidFill>
                <a:latin typeface="Century Gothic" panose="020B0502020202020204" pitchFamily="34" charset="0"/>
              </a:rPr>
              <a:t>developed into Shiva the cosmic- dancer represented by a four-armed figure</a:t>
            </a:r>
            <a:endParaRPr lang="en-PH" sz="5400" b="1" dirty="0">
              <a:solidFill>
                <a:schemeClr val="accent4">
                  <a:lumMod val="20000"/>
                  <a:lumOff val="80000"/>
                </a:schemeClr>
              </a:solidFill>
              <a:latin typeface="Century Gothic" panose="020B0502020202020204" pitchFamily="34" charset="0"/>
            </a:endParaRPr>
          </a:p>
        </p:txBody>
      </p:sp>
      <p:pic>
        <p:nvPicPr>
          <p:cNvPr id="7170" name="Picture 2" descr="What are the facts about the pose of the Natraj? - Quora">
            <a:extLst>
              <a:ext uri="{FF2B5EF4-FFF2-40B4-BE49-F238E27FC236}">
                <a16:creationId xmlns:a16="http://schemas.microsoft.com/office/drawing/2014/main" id="{DF9CEF1E-1BAD-E10A-F437-CA2343EE69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808" y="357855"/>
            <a:ext cx="4959813" cy="595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773429"/>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1139688"/>
            <a:ext cx="12256250" cy="7997687"/>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4886324" y="-682488"/>
            <a:ext cx="7172325" cy="7540487"/>
          </a:xfrm>
        </p:spPr>
        <p:txBody>
          <a:bodyPr>
            <a:normAutofit/>
          </a:bodyPr>
          <a:lstStyle/>
          <a:p>
            <a:pPr marL="685800" indent="-685800" algn="ctr">
              <a:buFont typeface="Arial" panose="020B0604020202020204" pitchFamily="34" charset="0"/>
              <a:buChar char="•"/>
            </a:pPr>
            <a:r>
              <a:rPr lang="en-US" sz="4800" b="1" dirty="0">
                <a:latin typeface="Century Gothic" panose="020B0502020202020204" pitchFamily="34" charset="0"/>
              </a:rPr>
              <a:t>SHIVA</a:t>
            </a:r>
            <a:br>
              <a:rPr lang="en-US" sz="4800" b="1" dirty="0">
                <a:latin typeface="Century Gothic" panose="020B0502020202020204" pitchFamily="34" charset="0"/>
              </a:rPr>
            </a:br>
            <a:r>
              <a:rPr lang="en-US" sz="4800" b="1" dirty="0">
                <a:solidFill>
                  <a:schemeClr val="accent4">
                    <a:lumMod val="20000"/>
                    <a:lumOff val="80000"/>
                  </a:schemeClr>
                </a:solidFill>
                <a:latin typeface="Century Gothic" panose="020B0502020202020204" pitchFamily="34" charset="0"/>
              </a:rPr>
              <a:t> one hand hold the fire with which he destroys</a:t>
            </a:r>
            <a:br>
              <a:rPr lang="en-US" sz="4800" b="1" dirty="0">
                <a:solidFill>
                  <a:schemeClr val="accent4">
                    <a:lumMod val="20000"/>
                    <a:lumOff val="80000"/>
                  </a:schemeClr>
                </a:solidFill>
                <a:latin typeface="Century Gothic" panose="020B0502020202020204" pitchFamily="34" charset="0"/>
              </a:rPr>
            </a:br>
            <a:r>
              <a:rPr lang="en-US" sz="4800" b="1" dirty="0">
                <a:solidFill>
                  <a:schemeClr val="accent4">
                    <a:lumMod val="20000"/>
                    <a:lumOff val="80000"/>
                  </a:schemeClr>
                </a:solidFill>
                <a:latin typeface="Century Gothic" panose="020B0502020202020204" pitchFamily="34" charset="0"/>
              </a:rPr>
              <a:t>another holds the drum, which is the first sound heard in the world during creation.</a:t>
            </a:r>
            <a:endParaRPr lang="en-PH" sz="4800" b="1" dirty="0">
              <a:solidFill>
                <a:schemeClr val="accent4">
                  <a:lumMod val="20000"/>
                  <a:lumOff val="80000"/>
                </a:schemeClr>
              </a:solidFill>
              <a:latin typeface="Century Gothic" panose="020B0502020202020204" pitchFamily="34" charset="0"/>
            </a:endParaRPr>
          </a:p>
        </p:txBody>
      </p:sp>
      <p:pic>
        <p:nvPicPr>
          <p:cNvPr id="2" name="Picture 2" descr="What are the facts about the pose of the Natraj? - Quora">
            <a:extLst>
              <a:ext uri="{FF2B5EF4-FFF2-40B4-BE49-F238E27FC236}">
                <a16:creationId xmlns:a16="http://schemas.microsoft.com/office/drawing/2014/main" id="{40F18E2C-3B33-036A-1913-1A8BC3F064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1" y="-682489"/>
            <a:ext cx="5824023" cy="6990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7131254"/>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4200525" y="-487018"/>
            <a:ext cx="7819196" cy="7832035"/>
          </a:xfrm>
        </p:spPr>
        <p:txBody>
          <a:bodyPr>
            <a:normAutofit/>
          </a:bodyPr>
          <a:lstStyle/>
          <a:p>
            <a:pPr marL="685800" indent="-685800" algn="ctr">
              <a:buFont typeface="Arial" panose="020B0604020202020204" pitchFamily="34" charset="0"/>
              <a:buChar char="•"/>
            </a:pPr>
            <a:r>
              <a:rPr lang="en-US" sz="4800" b="1" dirty="0">
                <a:latin typeface="Century Gothic" panose="020B0502020202020204" pitchFamily="34" charset="0"/>
              </a:rPr>
              <a:t>SHIVA</a:t>
            </a:r>
            <a:br>
              <a:rPr lang="en-US" sz="4800" b="1" dirty="0">
                <a:latin typeface="Century Gothic" panose="020B0502020202020204" pitchFamily="34" charset="0"/>
              </a:rPr>
            </a:br>
            <a:r>
              <a:rPr lang="en-US" sz="4800" b="1" dirty="0">
                <a:latin typeface="Century Gothic" panose="020B0502020202020204" pitchFamily="34" charset="0"/>
              </a:rPr>
              <a:t> </a:t>
            </a:r>
            <a:r>
              <a:rPr lang="en-US" sz="4800" b="1" dirty="0">
                <a:solidFill>
                  <a:schemeClr val="accent4">
                    <a:lumMod val="20000"/>
                    <a:lumOff val="80000"/>
                  </a:schemeClr>
                </a:solidFill>
                <a:latin typeface="Century Gothic" panose="020B0502020202020204" pitchFamily="34" charset="0"/>
              </a:rPr>
              <a:t>The third arm points up in a reassuring gesture.</a:t>
            </a:r>
            <a:br>
              <a:rPr lang="en-US" sz="4800" b="1" dirty="0">
                <a:solidFill>
                  <a:schemeClr val="accent4">
                    <a:lumMod val="20000"/>
                    <a:lumOff val="80000"/>
                  </a:schemeClr>
                </a:solidFill>
                <a:latin typeface="Century Gothic" panose="020B0502020202020204" pitchFamily="34" charset="0"/>
              </a:rPr>
            </a:br>
            <a:r>
              <a:rPr lang="en-US" sz="4800" b="1" dirty="0">
                <a:solidFill>
                  <a:schemeClr val="accent4">
                    <a:lumMod val="20000"/>
                    <a:lumOff val="80000"/>
                  </a:schemeClr>
                </a:solidFill>
                <a:latin typeface="Century Gothic" panose="020B0502020202020204" pitchFamily="34" charset="0"/>
              </a:rPr>
              <a:t> </a:t>
            </a:r>
            <a:br>
              <a:rPr lang="en-US" sz="4800" b="1" dirty="0">
                <a:solidFill>
                  <a:schemeClr val="accent4">
                    <a:lumMod val="20000"/>
                    <a:lumOff val="80000"/>
                  </a:schemeClr>
                </a:solidFill>
                <a:latin typeface="Century Gothic" panose="020B0502020202020204" pitchFamily="34" charset="0"/>
              </a:rPr>
            </a:br>
            <a:r>
              <a:rPr lang="en-US" sz="4800" b="1" dirty="0">
                <a:solidFill>
                  <a:schemeClr val="accent4">
                    <a:lumMod val="20000"/>
                    <a:lumOff val="80000"/>
                  </a:schemeClr>
                </a:solidFill>
                <a:latin typeface="Century Gothic" panose="020B0502020202020204" pitchFamily="34" charset="0"/>
              </a:rPr>
              <a:t>The fourth arm points down to the dwarf in which he dances too.</a:t>
            </a:r>
            <a:br>
              <a:rPr lang="en-US" sz="4800" b="1" dirty="0">
                <a:solidFill>
                  <a:schemeClr val="accent4">
                    <a:lumMod val="20000"/>
                    <a:lumOff val="80000"/>
                  </a:schemeClr>
                </a:solidFill>
                <a:latin typeface="Century Gothic" panose="020B0502020202020204" pitchFamily="34" charset="0"/>
              </a:rPr>
            </a:br>
            <a:endParaRPr lang="en-PH" sz="4800" b="1" dirty="0">
              <a:solidFill>
                <a:schemeClr val="accent4">
                  <a:lumMod val="20000"/>
                  <a:lumOff val="80000"/>
                </a:schemeClr>
              </a:solidFill>
              <a:latin typeface="Century Gothic" panose="020B0502020202020204" pitchFamily="34" charset="0"/>
            </a:endParaRPr>
          </a:p>
        </p:txBody>
      </p:sp>
      <p:pic>
        <p:nvPicPr>
          <p:cNvPr id="2" name="Picture 2" descr="What are the facts about the pose of the Natraj? - Quora">
            <a:extLst>
              <a:ext uri="{FF2B5EF4-FFF2-40B4-BE49-F238E27FC236}">
                <a16:creationId xmlns:a16="http://schemas.microsoft.com/office/drawing/2014/main" id="{309B6BFB-8560-65F5-9F0B-F18FFD5B2D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808" y="544762"/>
            <a:ext cx="4805691" cy="5768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742334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EB427-C852-4F5F-B906-2B09AE7086A2}"/>
              </a:ext>
            </a:extLst>
          </p:cNvPr>
          <p:cNvSpPr>
            <a:spLocks noGrp="1"/>
          </p:cNvSpPr>
          <p:nvPr>
            <p:ph type="title"/>
          </p:nvPr>
        </p:nvSpPr>
        <p:spPr/>
        <p:txBody>
          <a:bodyPr/>
          <a:lstStyle/>
          <a:p>
            <a:endParaRPr lang="en-PH"/>
          </a:p>
        </p:txBody>
      </p:sp>
      <p:pic>
        <p:nvPicPr>
          <p:cNvPr id="5" name="Content Placeholder 4">
            <a:extLst>
              <a:ext uri="{FF2B5EF4-FFF2-40B4-BE49-F238E27FC236}">
                <a16:creationId xmlns:a16="http://schemas.microsoft.com/office/drawing/2014/main" id="{1CE54BC7-7062-44E7-B7B9-A72D83384D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26324633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1139688"/>
            <a:ext cx="12256250" cy="7997687"/>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457739" y="-1815548"/>
            <a:ext cx="10389704" cy="7832035"/>
          </a:xfrm>
        </p:spPr>
        <p:txBody>
          <a:bodyPr>
            <a:normAutofit/>
          </a:bodyPr>
          <a:lstStyle/>
          <a:p>
            <a:pPr marL="0" marR="0" algn="ctr">
              <a:lnSpc>
                <a:spcPct val="115000"/>
              </a:lnSpc>
              <a:spcBef>
                <a:spcPts val="0"/>
              </a:spcBef>
              <a:spcAft>
                <a:spcPts val="0"/>
              </a:spcAft>
            </a:pPr>
            <a:br>
              <a:rPr lang="en-US" sz="8000" b="1" dirty="0">
                <a:effectLst/>
                <a:latin typeface="Century Gothic" panose="020B0502020202020204" pitchFamily="34" charset="0"/>
                <a:ea typeface="Calibri" panose="020F0502020204030204" pitchFamily="34" charset="0"/>
                <a:cs typeface="Cordia New" panose="020B0304020202020204" pitchFamily="34" charset="-34"/>
              </a:rPr>
            </a:br>
            <a:r>
              <a:rPr lang="en-US" sz="8000" b="1" dirty="0">
                <a:effectLst/>
                <a:latin typeface="Century Gothic" panose="020B0502020202020204" pitchFamily="34" charset="0"/>
                <a:ea typeface="Calibri" panose="020F0502020204030204" pitchFamily="34" charset="0"/>
                <a:cs typeface="Cordia New" panose="020B0304020202020204" pitchFamily="34" charset="-34"/>
              </a:rPr>
              <a:t>Islamic Ascendancy or Transitional Period </a:t>
            </a:r>
            <a:br>
              <a:rPr lang="en-PH" sz="8000" dirty="0">
                <a:effectLst/>
                <a:latin typeface="Century Gothic" panose="020B0502020202020204" pitchFamily="34" charset="0"/>
                <a:ea typeface="Calibri" panose="020F0502020204030204" pitchFamily="34" charset="0"/>
                <a:cs typeface="Cordia New" panose="020B0304020202020204" pitchFamily="34" charset="-34"/>
              </a:rPr>
            </a:br>
            <a:r>
              <a:rPr lang="en-US" sz="8000" b="1" dirty="0">
                <a:effectLst/>
                <a:latin typeface="Century Gothic" panose="020B0502020202020204" pitchFamily="34" charset="0"/>
                <a:ea typeface="Calibri" panose="020F0502020204030204" pitchFamily="34" charset="0"/>
                <a:cs typeface="Cordia New" panose="020B0304020202020204" pitchFamily="34" charset="-34"/>
              </a:rPr>
              <a:t> 1192-1757</a:t>
            </a:r>
            <a:endParaRPr lang="en-PH" sz="8000"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3048513216"/>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125"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603513" y="-178904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This was the period of evolution from </a:t>
            </a:r>
            <a:r>
              <a:rPr lang="en-US" b="1" i="1" u="sng" dirty="0">
                <a:effectLst/>
                <a:latin typeface="Century Gothic" panose="020B0502020202020204" pitchFamily="34" charset="0"/>
                <a:ea typeface="Calibri" panose="020F0502020204030204" pitchFamily="34" charset="0"/>
                <a:cs typeface="Cordia New" panose="020B0304020202020204" pitchFamily="34" charset="-34"/>
              </a:rPr>
              <a:t>Vedism</a:t>
            </a:r>
            <a:r>
              <a:rPr lang="en-US" b="1" dirty="0">
                <a:effectLst/>
                <a:latin typeface="Century Gothic" panose="020B0502020202020204" pitchFamily="34" charset="0"/>
                <a:ea typeface="Calibri" panose="020F0502020204030204" pitchFamily="34" charset="0"/>
                <a:cs typeface="Cordia New" panose="020B0304020202020204" pitchFamily="34" charset="-34"/>
              </a:rPr>
              <a:t> into </a:t>
            </a:r>
            <a:r>
              <a:rPr lang="en-US" b="1" i="1" u="sng" dirty="0">
                <a:effectLst/>
                <a:latin typeface="Century Gothic" panose="020B0502020202020204" pitchFamily="34" charset="0"/>
                <a:ea typeface="Calibri" panose="020F0502020204030204" pitchFamily="34" charset="0"/>
                <a:cs typeface="Cordia New" panose="020B0304020202020204" pitchFamily="34" charset="-34"/>
              </a:rPr>
              <a:t>Hinduism</a:t>
            </a:r>
            <a:r>
              <a:rPr lang="en-US" b="1" dirty="0">
                <a:effectLst/>
                <a:latin typeface="Century Gothic" panose="020B0502020202020204" pitchFamily="34" charset="0"/>
                <a:ea typeface="Calibri" panose="020F0502020204030204" pitchFamily="34" charset="0"/>
                <a:cs typeface="Cordia New" panose="020B0304020202020204" pitchFamily="34" charset="-34"/>
              </a:rPr>
              <a:t> or </a:t>
            </a:r>
            <a:r>
              <a:rPr lang="en-US" b="1" i="1" u="sng" dirty="0">
                <a:effectLst/>
                <a:latin typeface="Century Gothic" panose="020B0502020202020204" pitchFamily="34" charset="0"/>
                <a:ea typeface="Calibri" panose="020F0502020204030204" pitchFamily="34" charset="0"/>
                <a:cs typeface="Cordia New" panose="020B0304020202020204" pitchFamily="34" charset="-34"/>
              </a:rPr>
              <a:t>Brahmanism.</a:t>
            </a: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The two great Indian epics: the </a:t>
            </a:r>
            <a:r>
              <a:rPr lang="en-US" b="1" i="1" dirty="0">
                <a:effectLst/>
                <a:latin typeface="Century Gothic" panose="020B0502020202020204" pitchFamily="34" charset="0"/>
                <a:ea typeface="Calibri" panose="020F0502020204030204" pitchFamily="34" charset="0"/>
                <a:cs typeface="Cordia New" panose="020B0304020202020204" pitchFamily="34" charset="-34"/>
              </a:rPr>
              <a:t>Mahabharata </a:t>
            </a:r>
            <a:r>
              <a:rPr lang="en-US" b="1" dirty="0">
                <a:effectLst/>
                <a:latin typeface="Century Gothic" panose="020B0502020202020204" pitchFamily="34" charset="0"/>
                <a:ea typeface="Calibri" panose="020F0502020204030204" pitchFamily="34" charset="0"/>
                <a:cs typeface="Cordia New" panose="020B0304020202020204" pitchFamily="34" charset="-34"/>
              </a:rPr>
              <a:t>and the </a:t>
            </a:r>
            <a:r>
              <a:rPr lang="en-US" b="1" i="1" dirty="0">
                <a:effectLst/>
                <a:latin typeface="Century Gothic" panose="020B0502020202020204" pitchFamily="34" charset="0"/>
                <a:ea typeface="Calibri" panose="020F0502020204030204" pitchFamily="34" charset="0"/>
                <a:cs typeface="Cordia New" panose="020B0304020202020204" pitchFamily="34" charset="-34"/>
              </a:rPr>
              <a:t>Ramayana, </a:t>
            </a:r>
            <a:r>
              <a:rPr lang="en-US" b="1" dirty="0">
                <a:effectLst/>
                <a:latin typeface="Century Gothic" panose="020B0502020202020204" pitchFamily="34" charset="0"/>
                <a:ea typeface="Calibri" panose="020F0502020204030204" pitchFamily="34" charset="0"/>
                <a:cs typeface="Cordia New" panose="020B0304020202020204" pitchFamily="34" charset="-34"/>
              </a:rPr>
              <a:t>emerged in this period.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r>
              <a:rPr lang="en-US" sz="1800" dirty="0">
                <a:effectLst/>
                <a:latin typeface="Tahoma" panose="020B0604030504040204" pitchFamily="34" charset="0"/>
                <a:ea typeface="Calibri" panose="020F0502020204030204" pitchFamily="34" charset="0"/>
                <a:cs typeface="Cordia New" panose="020B0304020202020204" pitchFamily="34" charset="-34"/>
              </a:rPr>
              <a:t> </a:t>
            </a:r>
            <a:endParaRPr lang="en-PH" sz="1800" dirty="0">
              <a:effectLst/>
              <a:latin typeface="Calibri" panose="020F050202020403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363519261"/>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126" y="0"/>
            <a:ext cx="12224126" cy="6912041"/>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603513" y="-178904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endParaRPr lang="en-PH" sz="1800" dirty="0">
              <a:effectLst/>
              <a:latin typeface="Calibri" panose="020F0502020204030204" pitchFamily="34" charset="0"/>
              <a:ea typeface="Calibri" panose="020F0502020204030204" pitchFamily="34" charset="0"/>
              <a:cs typeface="Cordia New" panose="020B0304020202020204" pitchFamily="34" charset="-34"/>
            </a:endParaRPr>
          </a:p>
        </p:txBody>
      </p:sp>
      <p:pic>
        <p:nvPicPr>
          <p:cNvPr id="1028" name="Picture 4" descr="Ramayana And Mahabharata by Romesh C. Dutt | eBook | Barnes &amp; Noble®">
            <a:extLst>
              <a:ext uri="{FF2B5EF4-FFF2-40B4-BE49-F238E27FC236}">
                <a16:creationId xmlns:a16="http://schemas.microsoft.com/office/drawing/2014/main" id="{52B02B1F-E8F9-D0F7-4029-8DA734580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4417" y="442731"/>
            <a:ext cx="7103165" cy="6236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4337030"/>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125"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603513" y="-1789044"/>
            <a:ext cx="10389704" cy="7832035"/>
          </a:xfrm>
        </p:spPr>
        <p:txBody>
          <a:bodyPr>
            <a:normAutofit/>
          </a:bodyPr>
          <a:lstStyle/>
          <a:p>
            <a:pPr marL="0" marR="0" algn="ctr">
              <a:lnSpc>
                <a:spcPct val="115000"/>
              </a:lnSpc>
              <a:spcBef>
                <a:spcPts val="0"/>
              </a:spcBef>
              <a:spcAft>
                <a:spcPts val="0"/>
              </a:spcAft>
            </a:pPr>
            <a:br>
              <a:rPr lang="en-US" sz="8800" b="1" dirty="0">
                <a:effectLst/>
                <a:latin typeface="Century Gothic" panose="020B0502020202020204" pitchFamily="34" charset="0"/>
                <a:ea typeface="Calibri" panose="020F0502020204030204" pitchFamily="34" charset="0"/>
                <a:cs typeface="Cordia New" panose="020B0304020202020204" pitchFamily="34" charset="-34"/>
              </a:rPr>
            </a:br>
            <a:r>
              <a:rPr lang="en-US" sz="8800" b="1" dirty="0">
                <a:effectLst/>
                <a:latin typeface="Century Gothic" panose="020B0502020202020204" pitchFamily="34" charset="0"/>
                <a:ea typeface="Calibri" panose="020F0502020204030204" pitchFamily="34" charset="0"/>
                <a:cs typeface="Cordia New" panose="020B0304020202020204" pitchFamily="34" charset="-34"/>
              </a:rPr>
              <a:t>Mogul Period</a:t>
            </a:r>
            <a:r>
              <a:rPr lang="en-US" sz="8800" dirty="0">
                <a:effectLst/>
                <a:latin typeface="Tahoma" panose="020B0604030504040204" pitchFamily="34" charset="0"/>
                <a:ea typeface="Calibri" panose="020F0502020204030204" pitchFamily="34" charset="0"/>
                <a:cs typeface="Cordia New" panose="020B0304020202020204" pitchFamily="34" charset="-34"/>
              </a:rPr>
              <a:t> </a:t>
            </a:r>
            <a:br>
              <a:rPr lang="en-US" sz="8800" dirty="0">
                <a:effectLst/>
                <a:latin typeface="Tahoma" panose="020B0604030504040204" pitchFamily="34" charset="0"/>
                <a:ea typeface="Calibri" panose="020F0502020204030204" pitchFamily="34" charset="0"/>
                <a:cs typeface="Cordia New" panose="020B0304020202020204" pitchFamily="34" charset="-34"/>
              </a:rPr>
            </a:br>
            <a:r>
              <a:rPr lang="en-US" sz="5400" dirty="0">
                <a:effectLst/>
                <a:latin typeface="Century Gothic" panose="020B0502020202020204" pitchFamily="34" charset="0"/>
                <a:ea typeface="Calibri" panose="020F0502020204030204" pitchFamily="34" charset="0"/>
                <a:cs typeface="Cordia New" panose="020B0304020202020204" pitchFamily="34" charset="-34"/>
              </a:rPr>
              <a:t>16</a:t>
            </a:r>
            <a:r>
              <a:rPr lang="en-US" sz="5400" baseline="30000" dirty="0">
                <a:effectLst/>
                <a:latin typeface="Century Gothic" panose="020B0502020202020204" pitchFamily="34" charset="0"/>
                <a:ea typeface="Calibri" panose="020F0502020204030204" pitchFamily="34" charset="0"/>
                <a:cs typeface="Cordia New" panose="020B0304020202020204" pitchFamily="34" charset="-34"/>
              </a:rPr>
              <a:t>th</a:t>
            </a:r>
            <a:r>
              <a:rPr lang="en-US" sz="5400" dirty="0">
                <a:effectLst/>
                <a:latin typeface="Century Gothic" panose="020B0502020202020204" pitchFamily="34" charset="0"/>
                <a:ea typeface="Calibri" panose="020F0502020204030204" pitchFamily="34" charset="0"/>
                <a:cs typeface="Cordia New" panose="020B0304020202020204" pitchFamily="34" charset="-34"/>
              </a:rPr>
              <a:t> Century</a:t>
            </a:r>
            <a:endParaRPr lang="en-PH" sz="5400"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3340651148"/>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fontScale="90000"/>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Moguls contributed to the enrichment of Indian culture in painting and in architecture. </a:t>
            </a: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The most splendid example is the </a:t>
            </a: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r>
              <a:rPr lang="en-US" b="1" i="1" u="sng" dirty="0">
                <a:effectLst/>
                <a:latin typeface="Century Gothic" panose="020B0502020202020204" pitchFamily="34" charset="0"/>
                <a:ea typeface="Calibri" panose="020F0502020204030204" pitchFamily="34" charset="0"/>
                <a:cs typeface="Cordia New" panose="020B0304020202020204" pitchFamily="34" charset="-34"/>
              </a:rPr>
              <a:t>Taj </a:t>
            </a:r>
            <a:r>
              <a:rPr lang="en-US" b="1" i="1" u="sng" dirty="0" err="1">
                <a:effectLst/>
                <a:latin typeface="Century Gothic" panose="020B0502020202020204" pitchFamily="34" charset="0"/>
                <a:ea typeface="Calibri" panose="020F0502020204030204" pitchFamily="34" charset="0"/>
                <a:cs typeface="Cordia New" panose="020B0304020202020204" pitchFamily="34" charset="-34"/>
              </a:rPr>
              <a:t>Majal</a:t>
            </a:r>
            <a:r>
              <a:rPr lang="en-US" b="1" i="1" u="sng" dirty="0">
                <a:effectLst/>
                <a:latin typeface="Century Gothic" panose="020B0502020202020204" pitchFamily="34" charset="0"/>
                <a:ea typeface="Calibri" panose="020F0502020204030204" pitchFamily="34" charset="0"/>
                <a:cs typeface="Cordia New" panose="020B0304020202020204" pitchFamily="34" charset="-34"/>
              </a:rPr>
              <a:t> </a:t>
            </a:r>
            <a:r>
              <a:rPr lang="en-US" b="1" dirty="0">
                <a:effectLst/>
                <a:latin typeface="Century Gothic" panose="020B0502020202020204" pitchFamily="34" charset="0"/>
                <a:ea typeface="Calibri" panose="020F0502020204030204" pitchFamily="34" charset="0"/>
                <a:cs typeface="Cordia New" panose="020B0304020202020204" pitchFamily="34" charset="-34"/>
              </a:rPr>
              <a:t>built in 1632 by Shah Jahan in memory of his wife.</a:t>
            </a:r>
            <a:br>
              <a:rPr lang="en-PH"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2328773712"/>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B0A86-9327-4092-94AD-0D7AA9A88DB7}"/>
              </a:ext>
            </a:extLst>
          </p:cNvPr>
          <p:cNvSpPr>
            <a:spLocks noGrp="1"/>
          </p:cNvSpPr>
          <p:nvPr>
            <p:ph type="title"/>
          </p:nvPr>
        </p:nvSpPr>
        <p:spPr/>
        <p:txBody>
          <a:bodyPr/>
          <a:lstStyle/>
          <a:p>
            <a:endParaRPr lang="en-PH"/>
          </a:p>
        </p:txBody>
      </p:sp>
      <p:pic>
        <p:nvPicPr>
          <p:cNvPr id="1026" name="Picture 2" descr="750+ Taj Mahal Pictures [Scenic Travel Photos] | Download Free Images on  Unsplash">
            <a:extLst>
              <a:ext uri="{FF2B5EF4-FFF2-40B4-BE49-F238E27FC236}">
                <a16:creationId xmlns:a16="http://schemas.microsoft.com/office/drawing/2014/main" id="{C2790776-F8A7-5656-00A1-B37720C3474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52933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74" y="0"/>
            <a:ext cx="12189148"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pic>
        <p:nvPicPr>
          <p:cNvPr id="2" name="Picture 2" descr="What is Diwali? | University of Central Florida News">
            <a:extLst>
              <a:ext uri="{FF2B5EF4-FFF2-40B4-BE49-F238E27FC236}">
                <a16:creationId xmlns:a16="http://schemas.microsoft.com/office/drawing/2014/main" id="{321D5125-8DFB-0D9F-3541-26FF0A74E4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0573703"/>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724794" y="606097"/>
            <a:ext cx="10245233" cy="5109091"/>
          </a:xfrm>
          <a:prstGeom prst="rect">
            <a:avLst/>
          </a:prstGeom>
          <a:noFill/>
        </p:spPr>
        <p:txBody>
          <a:bodyPr wrap="square">
            <a:spAutoFit/>
          </a:bodyPr>
          <a:lstStyle/>
          <a:p>
            <a:pPr algn="ctr"/>
            <a:r>
              <a:rPr lang="en-US" sz="4400" b="1" i="1" u="sng" dirty="0">
                <a:effectLst/>
                <a:latin typeface="Century Gothic" panose="020B0502020202020204" pitchFamily="34" charset="0"/>
                <a:ea typeface="Calibri" panose="020F0502020204030204" pitchFamily="34" charset="0"/>
              </a:rPr>
              <a:t>Diwali</a:t>
            </a:r>
            <a:r>
              <a:rPr lang="en-US" sz="4400" b="1" i="1" dirty="0">
                <a:effectLst/>
                <a:latin typeface="Century Gothic" panose="020B0502020202020204" pitchFamily="34" charset="0"/>
                <a:ea typeface="Calibri" panose="020F0502020204030204" pitchFamily="34" charset="0"/>
              </a:rPr>
              <a:t> </a:t>
            </a:r>
            <a:r>
              <a:rPr lang="en-US" sz="4400" b="1" dirty="0">
                <a:effectLst/>
                <a:latin typeface="Century Gothic" panose="020B0502020202020204" pitchFamily="34" charset="0"/>
                <a:ea typeface="Calibri" panose="020F0502020204030204" pitchFamily="34" charset="0"/>
              </a:rPr>
              <a:t>is celebrated by Hindus in India and all around the world in October or November</a:t>
            </a:r>
            <a:r>
              <a:rPr lang="en-US" b="1" dirty="0">
                <a:latin typeface="Tahoma" panose="020B0604030504040204" pitchFamily="34" charset="0"/>
                <a:ea typeface="Calibri" panose="020F0502020204030204" pitchFamily="34" charset="0"/>
              </a:rPr>
              <a:t>.</a:t>
            </a:r>
            <a:endParaRPr lang="en-US" sz="1800" dirty="0">
              <a:effectLst/>
              <a:latin typeface="Tahoma" panose="020B0604030504040204" pitchFamily="34" charset="0"/>
              <a:ea typeface="Calibri" panose="020F0502020204030204" pitchFamily="34" charset="0"/>
            </a:endParaRPr>
          </a:p>
          <a:p>
            <a:pPr algn="ctr"/>
            <a:endParaRPr lang="en-US" dirty="0">
              <a:latin typeface="Tahoma" panose="020B0604030504040204" pitchFamily="34" charset="0"/>
            </a:endParaRPr>
          </a:p>
          <a:p>
            <a:pPr algn="ctr"/>
            <a:r>
              <a:rPr lang="en-US" sz="4400" b="1" dirty="0">
                <a:effectLst/>
                <a:latin typeface="Century Gothic" panose="020B0502020202020204" pitchFamily="34" charset="0"/>
                <a:ea typeface="Calibri" panose="020F0502020204030204" pitchFamily="34" charset="0"/>
              </a:rPr>
              <a:t>It is the Hindu New Year and is either a 3 – day or 5 – day holiday depending on where you come from.</a:t>
            </a:r>
            <a:endParaRPr lang="en-PH" sz="4400" b="1" dirty="0">
              <a:latin typeface="Century Gothic" panose="020B0502020202020204" pitchFamily="34" charset="0"/>
            </a:endParaRPr>
          </a:p>
        </p:txBody>
      </p:sp>
    </p:spTree>
    <p:extLst>
      <p:ext uri="{BB962C8B-B14F-4D97-AF65-F5344CB8AC3E}">
        <p14:creationId xmlns:p14="http://schemas.microsoft.com/office/powerpoint/2010/main" val="1261600720"/>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738046" y="898485"/>
            <a:ext cx="10245233" cy="4524315"/>
          </a:xfrm>
          <a:prstGeom prst="rect">
            <a:avLst/>
          </a:prstGeom>
          <a:noFill/>
        </p:spPr>
        <p:txBody>
          <a:bodyPr wrap="square">
            <a:spAutoFit/>
          </a:bodyPr>
          <a:lstStyle/>
          <a:p>
            <a:pPr algn="ctr"/>
            <a:r>
              <a:rPr lang="en-US" sz="4800" b="1" dirty="0">
                <a:effectLst/>
                <a:latin typeface="Century Gothic" panose="020B0502020202020204" pitchFamily="34" charset="0"/>
                <a:ea typeface="Calibri" panose="020F0502020204030204" pitchFamily="34" charset="0"/>
              </a:rPr>
              <a:t>It is a very exciting and colorful holiday, where homes are cleaned to welcome the New Year and windows are opened so that the Hindu goddess of wealth, Lakshmi, can enter.</a:t>
            </a:r>
            <a:endParaRPr lang="en-PH" sz="4800" b="1" dirty="0">
              <a:latin typeface="Century Gothic" panose="020B0502020202020204" pitchFamily="34" charset="0"/>
            </a:endParaRPr>
          </a:p>
        </p:txBody>
      </p:sp>
    </p:spTree>
    <p:extLst>
      <p:ext uri="{BB962C8B-B14F-4D97-AF65-F5344CB8AC3E}">
        <p14:creationId xmlns:p14="http://schemas.microsoft.com/office/powerpoint/2010/main" val="4282490597"/>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738046" y="898485"/>
            <a:ext cx="10245233" cy="5471370"/>
          </a:xfrm>
          <a:prstGeom prst="rect">
            <a:avLst/>
          </a:prstGeom>
          <a:noFill/>
        </p:spPr>
        <p:txBody>
          <a:bodyPr wrap="square">
            <a:spAutoFit/>
          </a:bodyPr>
          <a:lstStyle/>
          <a:p>
            <a:pPr marL="0" marR="0" algn="ctr">
              <a:lnSpc>
                <a:spcPct val="115000"/>
              </a:lnSpc>
              <a:spcBef>
                <a:spcPts val="0"/>
              </a:spcBef>
              <a:spcAft>
                <a:spcPts val="0"/>
              </a:spcAft>
            </a:pPr>
            <a:r>
              <a:rPr lang="en-US" sz="4400" b="1" dirty="0">
                <a:effectLst/>
                <a:latin typeface="Century Gothic" panose="020B0502020202020204" pitchFamily="34" charset="0"/>
                <a:ea typeface="Calibri" panose="020F0502020204030204" pitchFamily="34" charset="0"/>
                <a:cs typeface="Cordia New" panose="020B0304020202020204" pitchFamily="34" charset="-34"/>
              </a:rPr>
              <a:t>Hindus believe that she cannot enter a house which is not lit up, so every household burns special Diwali clay lamps (</a:t>
            </a:r>
            <a:r>
              <a:rPr lang="en-US" sz="4400" b="1" dirty="0" err="1">
                <a:effectLst/>
                <a:latin typeface="Century Gothic" panose="020B0502020202020204" pitchFamily="34" charset="0"/>
                <a:ea typeface="Calibri" panose="020F0502020204030204" pitchFamily="34" charset="0"/>
                <a:cs typeface="Cordia New" panose="020B0304020202020204" pitchFamily="34" charset="-34"/>
              </a:rPr>
              <a:t>diyas</a:t>
            </a:r>
            <a:r>
              <a:rPr lang="en-US" sz="4400" b="1" dirty="0">
                <a:effectLst/>
                <a:latin typeface="Century Gothic" panose="020B0502020202020204" pitchFamily="34" charset="0"/>
                <a:ea typeface="Calibri" panose="020F0502020204030204" pitchFamily="34" charset="0"/>
                <a:cs typeface="Cordia New" panose="020B0304020202020204" pitchFamily="34" charset="-34"/>
              </a:rPr>
              <a:t>) to light the way for the goddess. This is why the holiday is also known as the “</a:t>
            </a:r>
            <a:r>
              <a:rPr lang="en-US" sz="4400" b="1" i="1" u="sng" dirty="0">
                <a:effectLst/>
                <a:latin typeface="Century Gothic" panose="020B0502020202020204" pitchFamily="34" charset="0"/>
                <a:ea typeface="Calibri" panose="020F0502020204030204" pitchFamily="34" charset="0"/>
                <a:cs typeface="Cordia New" panose="020B0304020202020204" pitchFamily="34" charset="-34"/>
              </a:rPr>
              <a:t>Festival of Lights</a:t>
            </a:r>
            <a:r>
              <a:rPr lang="en-US" sz="44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4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r>
              <a:rPr lang="en-US" sz="44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4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148163261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49"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br>
              <a:rPr lang="en-US" sz="5400" b="1" dirty="0">
                <a:latin typeface="Cooper Black" panose="0208090404030B020404" pitchFamily="18" charset="0"/>
              </a:rPr>
            </a:br>
            <a:endParaRPr lang="en-PH" sz="5400" b="1" dirty="0">
              <a:latin typeface="Cooper Black" panose="0208090404030B020404" pitchFamily="18" charset="0"/>
            </a:endParaRPr>
          </a:p>
        </p:txBody>
      </p:sp>
      <p:sp>
        <p:nvSpPr>
          <p:cNvPr id="3" name="TextBox 2">
            <a:extLst>
              <a:ext uri="{FF2B5EF4-FFF2-40B4-BE49-F238E27FC236}">
                <a16:creationId xmlns:a16="http://schemas.microsoft.com/office/drawing/2014/main" id="{3E2456EE-79B4-E1AD-1DCF-8E14B4389850}"/>
              </a:ext>
            </a:extLst>
          </p:cNvPr>
          <p:cNvSpPr txBox="1"/>
          <p:nvPr/>
        </p:nvSpPr>
        <p:spPr>
          <a:xfrm>
            <a:off x="1093303" y="278833"/>
            <a:ext cx="10873409" cy="6863417"/>
          </a:xfrm>
          <a:prstGeom prst="rect">
            <a:avLst/>
          </a:prstGeom>
          <a:noFill/>
        </p:spPr>
        <p:txBody>
          <a:bodyPr wrap="square">
            <a:spAutoFit/>
          </a:bodyPr>
          <a:lstStyle/>
          <a:p>
            <a:r>
              <a:rPr lang="en-US" sz="4000" b="1" dirty="0">
                <a:latin typeface="Century Gothic" panose="020B0502020202020204" pitchFamily="34" charset="0"/>
              </a:rPr>
              <a:t>Individual Activity: Map of Life</a:t>
            </a:r>
          </a:p>
          <a:p>
            <a:endParaRPr lang="en-US" sz="4000" b="1" dirty="0">
              <a:latin typeface="Century Gothic" panose="020B0502020202020204" pitchFamily="34" charset="0"/>
            </a:endParaRPr>
          </a:p>
          <a:p>
            <a:r>
              <a:rPr lang="en-US" sz="4000" b="1" dirty="0" err="1">
                <a:latin typeface="Century Gothic" panose="020B0502020202020204" pitchFamily="34" charset="0"/>
              </a:rPr>
              <a:t>Materials:activity</a:t>
            </a:r>
            <a:r>
              <a:rPr lang="en-US" sz="4000" b="1" dirty="0">
                <a:latin typeface="Century Gothic" panose="020B0502020202020204" pitchFamily="34" charset="0"/>
              </a:rPr>
              <a:t> notebook, pen, pencil or    colored pencil</a:t>
            </a:r>
          </a:p>
          <a:p>
            <a:endParaRPr lang="en-US" sz="4000" b="1" dirty="0">
              <a:latin typeface="Century Gothic" panose="020B0502020202020204" pitchFamily="34" charset="0"/>
            </a:endParaRPr>
          </a:p>
          <a:p>
            <a:r>
              <a:rPr lang="en-US" sz="4000" b="1" dirty="0">
                <a:latin typeface="Century Gothic" panose="020B0502020202020204" pitchFamily="34" charset="0"/>
              </a:rPr>
              <a:t>Directions: Recall some of your remarkable childhood memories. Using a  diagram, sketch or draw the places that have been a part of your life and of your family and answer the following questions.</a:t>
            </a:r>
          </a:p>
          <a:p>
            <a:endParaRPr lang="en-US" sz="4000" b="1" dirty="0">
              <a:latin typeface="Century Gothic" panose="020B0502020202020204" pitchFamily="34" charset="0"/>
            </a:endParaRPr>
          </a:p>
        </p:txBody>
      </p:sp>
    </p:spTree>
    <p:extLst>
      <p:ext uri="{BB962C8B-B14F-4D97-AF65-F5344CB8AC3E}">
        <p14:creationId xmlns:p14="http://schemas.microsoft.com/office/powerpoint/2010/main" val="3448539513"/>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pic>
        <p:nvPicPr>
          <p:cNvPr id="2050" name="Picture 2" descr="Diwali - Wikipedia">
            <a:extLst>
              <a:ext uri="{FF2B5EF4-FFF2-40B4-BE49-F238E27FC236}">
                <a16:creationId xmlns:a16="http://schemas.microsoft.com/office/drawing/2014/main" id="{CC96A3B7-F4EA-1BF2-D899-57E45B210C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8333693"/>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287472" y="514172"/>
            <a:ext cx="10245233" cy="6178358"/>
          </a:xfrm>
          <a:prstGeom prst="rect">
            <a:avLst/>
          </a:prstGeom>
          <a:noFill/>
        </p:spPr>
        <p:txBody>
          <a:bodyPr wrap="square">
            <a:spAutoFit/>
          </a:bodyPr>
          <a:lstStyle/>
          <a:p>
            <a:pPr algn="ctr">
              <a:lnSpc>
                <a:spcPct val="115000"/>
              </a:lnSpc>
            </a:pPr>
            <a:r>
              <a:rPr lang="en-US" sz="8800" b="1" dirty="0">
                <a:latin typeface="Century Gothic" panose="020B0502020202020204" pitchFamily="34" charset="0"/>
              </a:rPr>
              <a:t>South, Central and West Asian Arts</a:t>
            </a:r>
            <a:endParaRPr lang="en-US" sz="8800" dirty="0">
              <a:latin typeface="Century Gothic" panose="020B0502020202020204" pitchFamily="34" charset="0"/>
            </a:endParaRPr>
          </a:p>
          <a:p>
            <a:pPr marL="0" marR="0" algn="ctr">
              <a:lnSpc>
                <a:spcPct val="115000"/>
              </a:lnSpc>
              <a:spcBef>
                <a:spcPts val="0"/>
              </a:spcBef>
              <a:spcAft>
                <a:spcPts val="0"/>
              </a:spcAft>
            </a:pPr>
            <a:r>
              <a:rPr lang="en-US" sz="8800" b="1" dirty="0">
                <a:effectLst/>
                <a:latin typeface="Century Gothic" panose="020B0502020202020204" pitchFamily="34" charset="0"/>
                <a:ea typeface="Calibri" panose="020F0502020204030204" pitchFamily="34" charset="0"/>
                <a:cs typeface="Cordia New" panose="020B0304020202020204" pitchFamily="34" charset="-34"/>
              </a:rPr>
              <a:t>Lesson: 2</a:t>
            </a:r>
            <a:endParaRPr lang="en-PH" sz="88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r>
              <a:rPr lang="en-US" sz="88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88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2731996846"/>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802296" y="912638"/>
            <a:ext cx="10245233" cy="5032724"/>
          </a:xfrm>
          <a:prstGeom prst="rect">
            <a:avLst/>
          </a:prstGeom>
          <a:noFill/>
        </p:spPr>
        <p:txBody>
          <a:bodyPr wrap="square">
            <a:spAutoFit/>
          </a:bodyPr>
          <a:lstStyle/>
          <a:p>
            <a:pPr marL="0" marR="0" algn="ctr">
              <a:lnSpc>
                <a:spcPct val="115000"/>
              </a:lnSpc>
              <a:spcBef>
                <a:spcPts val="0"/>
              </a:spcBef>
              <a:spcAft>
                <a:spcPts val="0"/>
              </a:spcAft>
            </a:pPr>
            <a:endParaRPr lang="en-US" sz="9600" b="1" dirty="0">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r>
              <a:rPr lang="en-US" sz="9600" dirty="0">
                <a:effectLst/>
                <a:latin typeface="Century Gothic" panose="020B0502020202020204" pitchFamily="34" charset="0"/>
                <a:ea typeface="Calibri" panose="020F0502020204030204" pitchFamily="34" charset="0"/>
                <a:cs typeface="Cordia New" panose="020B0304020202020204" pitchFamily="34" charset="-34"/>
              </a:rPr>
              <a:t>Rangoli</a:t>
            </a:r>
            <a:endParaRPr lang="en-PH" sz="9600"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r>
              <a:rPr lang="en-US" sz="96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96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4064828893"/>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02961"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pic>
        <p:nvPicPr>
          <p:cNvPr id="4100" name="Picture 4" descr="Check Out These Rangoli Design Images And Spruce Up Your Venue!">
            <a:extLst>
              <a:ext uri="{FF2B5EF4-FFF2-40B4-BE49-F238E27FC236}">
                <a16:creationId xmlns:a16="http://schemas.microsoft.com/office/drawing/2014/main" id="{7D5E0762-F3CE-E807-3D82-FC97265B7A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7091376"/>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0" y="0"/>
            <a:ext cx="12256250" cy="5110886"/>
          </a:xfrm>
          <a:prstGeom prst="rect">
            <a:avLst/>
          </a:prstGeom>
          <a:noFill/>
        </p:spPr>
        <p:txBody>
          <a:bodyPr wrap="square">
            <a:spAutoFit/>
          </a:bodyPr>
          <a:lstStyle/>
          <a:p>
            <a:pPr marL="0" marR="0" algn="ctr">
              <a:lnSpc>
                <a:spcPct val="115000"/>
              </a:lnSpc>
              <a:spcBef>
                <a:spcPts val="0"/>
              </a:spcBef>
              <a:spcAft>
                <a:spcPts val="0"/>
              </a:spcAft>
            </a:pPr>
            <a:endParaRPr lang="en-US" sz="4800" b="1" i="1" dirty="0">
              <a:effectLst/>
              <a:latin typeface="Century Gothic" panose="020B0502020202020204" pitchFamily="34" charset="0"/>
              <a:ea typeface="Calibri" panose="020F0502020204030204" pitchFamily="34" charset="0"/>
            </a:endParaRPr>
          </a:p>
          <a:p>
            <a:pPr marL="0" marR="0" algn="ctr">
              <a:lnSpc>
                <a:spcPct val="115000"/>
              </a:lnSpc>
              <a:spcBef>
                <a:spcPts val="0"/>
              </a:spcBef>
              <a:spcAft>
                <a:spcPts val="0"/>
              </a:spcAft>
            </a:pPr>
            <a:r>
              <a:rPr lang="en-US" sz="4800" b="1" i="1" dirty="0">
                <a:latin typeface="Century Gothic" panose="020B0502020202020204" pitchFamily="34" charset="0"/>
                <a:ea typeface="Calibri" panose="020F0502020204030204" pitchFamily="34" charset="0"/>
              </a:rPr>
              <a:t> </a:t>
            </a:r>
            <a:r>
              <a:rPr lang="en-US" sz="4800" b="1" i="1" u="sng" dirty="0">
                <a:effectLst/>
                <a:latin typeface="Century Gothic" panose="020B0502020202020204" pitchFamily="34" charset="0"/>
                <a:ea typeface="Calibri" panose="020F0502020204030204" pitchFamily="34" charset="0"/>
              </a:rPr>
              <a:t>Rangoli</a:t>
            </a:r>
            <a:r>
              <a:rPr lang="en-US" sz="4800" b="1" i="1" dirty="0">
                <a:effectLst/>
                <a:latin typeface="Century Gothic" panose="020B0502020202020204" pitchFamily="34" charset="0"/>
                <a:ea typeface="Calibri" panose="020F0502020204030204" pitchFamily="34" charset="0"/>
              </a:rPr>
              <a:t> </a:t>
            </a:r>
            <a:r>
              <a:rPr lang="en-US" sz="4800" b="1" dirty="0">
                <a:effectLst/>
                <a:latin typeface="Century Gothic" panose="020B0502020202020204" pitchFamily="34" charset="0"/>
                <a:ea typeface="Calibri" panose="020F0502020204030204" pitchFamily="34" charset="0"/>
              </a:rPr>
              <a:t>is one of the most beautiful and most pleasing art forms of India. It comes from the words “rang” meaning color and “</a:t>
            </a:r>
            <a:r>
              <a:rPr lang="en-US" sz="4800" b="1" dirty="0" err="1">
                <a:effectLst/>
                <a:latin typeface="Century Gothic" panose="020B0502020202020204" pitchFamily="34" charset="0"/>
                <a:ea typeface="Calibri" panose="020F0502020204030204" pitchFamily="34" charset="0"/>
              </a:rPr>
              <a:t>aavalli</a:t>
            </a:r>
            <a:r>
              <a:rPr lang="en-US" sz="4800" b="1" dirty="0">
                <a:effectLst/>
                <a:latin typeface="Century Gothic" panose="020B0502020202020204" pitchFamily="34" charset="0"/>
                <a:ea typeface="Calibri" panose="020F0502020204030204" pitchFamily="34" charset="0"/>
              </a:rPr>
              <a:t>” meaning colored creepers or row of colors. </a:t>
            </a:r>
            <a:endParaRPr lang="en-PH" sz="48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3037865667"/>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0" y="0"/>
            <a:ext cx="12256250" cy="5690276"/>
          </a:xfrm>
          <a:prstGeom prst="rect">
            <a:avLst/>
          </a:prstGeom>
          <a:noFill/>
        </p:spPr>
        <p:txBody>
          <a:bodyPr wrap="square">
            <a:spAutoFit/>
          </a:bodyPr>
          <a:lstStyle/>
          <a:p>
            <a:pPr marL="0" marR="0" algn="ctr">
              <a:lnSpc>
                <a:spcPct val="115000"/>
              </a:lnSpc>
              <a:spcBef>
                <a:spcPts val="0"/>
              </a:spcBef>
              <a:spcAft>
                <a:spcPts val="0"/>
              </a:spcAft>
            </a:pPr>
            <a:endParaRPr lang="en-US" sz="4000" b="1" i="1" dirty="0">
              <a:effectLst/>
              <a:latin typeface="Century Gothic" panose="020B0502020202020204" pitchFamily="34" charset="0"/>
              <a:ea typeface="Calibri" panose="020F0502020204030204" pitchFamily="34" charset="0"/>
            </a:endParaRPr>
          </a:p>
          <a:p>
            <a:pPr marL="0" marR="0" algn="ctr">
              <a:lnSpc>
                <a:spcPct val="115000"/>
              </a:lnSpc>
              <a:spcBef>
                <a:spcPts val="0"/>
              </a:spcBef>
              <a:spcAft>
                <a:spcPts val="0"/>
              </a:spcAft>
            </a:pPr>
            <a:r>
              <a:rPr lang="en-US" sz="4000" b="1" i="1" dirty="0">
                <a:latin typeface="Century Gothic" panose="020B0502020202020204" pitchFamily="34" charset="0"/>
                <a:ea typeface="Calibri" panose="020F0502020204030204" pitchFamily="34" charset="0"/>
              </a:rPr>
              <a:t> </a:t>
            </a:r>
            <a:r>
              <a:rPr lang="en-US" sz="4000" b="1" i="1" u="sng" dirty="0">
                <a:effectLst/>
                <a:latin typeface="Century Gothic" panose="020B0502020202020204" pitchFamily="34" charset="0"/>
                <a:ea typeface="Calibri" panose="020F0502020204030204" pitchFamily="34" charset="0"/>
              </a:rPr>
              <a:t>Rangoli</a:t>
            </a:r>
            <a:r>
              <a:rPr lang="en-US" sz="4000" b="1" dirty="0">
                <a:effectLst/>
                <a:latin typeface="Century Gothic" panose="020B0502020202020204" pitchFamily="34" charset="0"/>
                <a:ea typeface="Calibri" panose="020F0502020204030204" pitchFamily="34" charset="0"/>
              </a:rPr>
              <a:t> is the art of making designs or patterns   on the walls or the floor of the house using finely ground white powder along with different colors. The traditional form of rangoli made use of designs and motifs based on nature, such as mangoes, creepers, flowers, swans, peacocks, </a:t>
            </a:r>
            <a:r>
              <a:rPr lang="en-US" sz="4000" b="1" dirty="0" err="1">
                <a:effectLst/>
                <a:latin typeface="Century Gothic" panose="020B0502020202020204" pitchFamily="34" charset="0"/>
                <a:ea typeface="Calibri" panose="020F0502020204030204" pitchFamily="34" charset="0"/>
              </a:rPr>
              <a:t>etc</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237960937"/>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0" y="0"/>
            <a:ext cx="12256250" cy="6115007"/>
          </a:xfrm>
          <a:prstGeom prst="rect">
            <a:avLst/>
          </a:prstGeom>
          <a:noFill/>
        </p:spPr>
        <p:txBody>
          <a:bodyPr wrap="square">
            <a:spAutoFit/>
          </a:bodyPr>
          <a:lstStyle/>
          <a:p>
            <a:pPr marL="0" marR="0" algn="ctr">
              <a:lnSpc>
                <a:spcPct val="115000"/>
              </a:lnSpc>
              <a:spcBef>
                <a:spcPts val="0"/>
              </a:spcBef>
              <a:spcAft>
                <a:spcPts val="0"/>
              </a:spcAft>
            </a:pPr>
            <a:endParaRPr lang="en-US" sz="4000" b="1" i="1" dirty="0">
              <a:effectLst/>
              <a:latin typeface="Century Gothic" panose="020B0502020202020204" pitchFamily="34" charset="0"/>
              <a:ea typeface="Calibri" panose="020F0502020204030204" pitchFamily="34" charset="0"/>
            </a:endParaRPr>
          </a:p>
          <a:p>
            <a:pPr algn="ctr">
              <a:lnSpc>
                <a:spcPct val="115000"/>
              </a:lnSpc>
            </a:pPr>
            <a:r>
              <a:rPr lang="en-US" sz="4400" b="1" dirty="0">
                <a:effectLst/>
                <a:latin typeface="Century Gothic" panose="020B0502020202020204" pitchFamily="34" charset="0"/>
                <a:ea typeface="Calibri" panose="020F0502020204030204" pitchFamily="34" charset="0"/>
                <a:cs typeface="Cordia New" panose="020B0304020202020204" pitchFamily="34" charset="-34"/>
              </a:rPr>
              <a:t>Even the colors in the traditional art form     were extracted from natural dyes, like barks of trees, leaves, indigo plant, etc. </a:t>
            </a:r>
          </a:p>
          <a:p>
            <a:pPr algn="ctr">
              <a:lnSpc>
                <a:spcPct val="115000"/>
              </a:lnSpc>
            </a:pPr>
            <a:r>
              <a:rPr lang="en-US" sz="4400" b="1" dirty="0">
                <a:effectLst/>
                <a:latin typeface="Century Gothic" panose="020B0502020202020204" pitchFamily="34" charset="0"/>
                <a:ea typeface="Calibri" panose="020F0502020204030204" pitchFamily="34" charset="0"/>
                <a:cs typeface="Cordia New" panose="020B0304020202020204" pitchFamily="34" charset="-34"/>
              </a:rPr>
              <a:t>Rangoli designs include geometric patterns, the swastika, lotus, trident, fish, conch, creepers, leaves, trees, flowers.</a:t>
            </a:r>
            <a:endParaRPr lang="en-PH" sz="44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1788294928"/>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312953" y="-1881285"/>
            <a:ext cx="12256250" cy="4933658"/>
          </a:xfrm>
          <a:prstGeom prst="rect">
            <a:avLst/>
          </a:prstGeom>
          <a:noFill/>
        </p:spPr>
        <p:txBody>
          <a:bodyPr wrap="square">
            <a:spAutoFit/>
          </a:bodyPr>
          <a:lstStyle/>
          <a:p>
            <a:pPr marL="0" marR="0" algn="ctr">
              <a:lnSpc>
                <a:spcPct val="115000"/>
              </a:lnSpc>
              <a:spcBef>
                <a:spcPts val="0"/>
              </a:spcBef>
              <a:spcAft>
                <a:spcPts val="0"/>
              </a:spcAft>
            </a:pPr>
            <a:endParaRPr lang="en-US" sz="11500" b="1" i="1" dirty="0">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r>
              <a:rPr lang="en-US" sz="11500" b="1" i="1" dirty="0">
                <a:latin typeface="Century Gothic" panose="020B0502020202020204" pitchFamily="34" charset="0"/>
                <a:ea typeface="Calibri" panose="020F0502020204030204" pitchFamily="34" charset="0"/>
                <a:cs typeface="Cordia New" panose="020B0304020202020204" pitchFamily="34" charset="-34"/>
              </a:rPr>
              <a:t>MEHNDI</a:t>
            </a:r>
          </a:p>
          <a:p>
            <a:pPr marL="0" marR="0" algn="ctr">
              <a:lnSpc>
                <a:spcPct val="115000"/>
              </a:lnSpc>
              <a:spcBef>
                <a:spcPts val="0"/>
              </a:spcBef>
              <a:spcAft>
                <a:spcPts val="0"/>
              </a:spcAft>
            </a:pPr>
            <a:r>
              <a:rPr lang="en-US" sz="4400" b="1" i="1" dirty="0">
                <a:effectLst/>
                <a:latin typeface="Century Gothic" panose="020B0502020202020204" pitchFamily="34" charset="0"/>
                <a:ea typeface="Calibri" panose="020F0502020204030204" pitchFamily="34" charset="0"/>
                <a:cs typeface="Cordia New" panose="020B0304020202020204" pitchFamily="34" charset="-34"/>
              </a:rPr>
              <a:t>(Henna)</a:t>
            </a:r>
            <a:endParaRPr lang="en-PH" sz="4400" b="1" dirty="0">
              <a:effectLst/>
              <a:latin typeface="Century Gothic" panose="020B0502020202020204" pitchFamily="34" charset="0"/>
              <a:ea typeface="Calibri" panose="020F0502020204030204" pitchFamily="34" charset="0"/>
              <a:cs typeface="Cordia New" panose="020B0304020202020204" pitchFamily="34" charset="-34"/>
            </a:endParaRPr>
          </a:p>
        </p:txBody>
      </p:sp>
      <p:pic>
        <p:nvPicPr>
          <p:cNvPr id="2050" name="Picture 2" descr="Modern Rose Flower Mehndi Design - 2022 LATEST (Simple and ...">
            <a:extLst>
              <a:ext uri="{FF2B5EF4-FFF2-40B4-BE49-F238E27FC236}">
                <a16:creationId xmlns:a16="http://schemas.microsoft.com/office/drawing/2014/main" id="{AF68661E-A589-BC2F-B71D-C0789DFD31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8716" y="2876109"/>
            <a:ext cx="7273284" cy="409122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449149"/>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23825" y="695325"/>
            <a:ext cx="12256250" cy="4261167"/>
          </a:xfrm>
          <a:prstGeom prst="rect">
            <a:avLst/>
          </a:prstGeom>
          <a:noFill/>
        </p:spPr>
        <p:txBody>
          <a:bodyPr wrap="square">
            <a:spAutoFit/>
          </a:bodyPr>
          <a:lstStyle/>
          <a:p>
            <a:pPr marL="0" marR="0" algn="ctr">
              <a:lnSpc>
                <a:spcPct val="115000"/>
              </a:lnSpc>
              <a:spcBef>
                <a:spcPts val="0"/>
              </a:spcBef>
              <a:spcAft>
                <a:spcPts val="0"/>
              </a:spcAft>
            </a:pPr>
            <a:r>
              <a:rPr lang="en-US" sz="4800" b="1" i="1" dirty="0">
                <a:effectLst/>
                <a:latin typeface="Century Gothic" panose="020B0502020202020204" pitchFamily="34" charset="0"/>
                <a:ea typeface="Calibri" panose="020F0502020204030204" pitchFamily="34" charset="0"/>
              </a:rPr>
              <a:t>It is a paste that is bought in a cone-shaped tube and is made into designs for men and women.</a:t>
            </a:r>
          </a:p>
          <a:p>
            <a:pPr marL="0" marR="0" algn="ctr">
              <a:lnSpc>
                <a:spcPct val="115000"/>
              </a:lnSpc>
              <a:spcBef>
                <a:spcPts val="0"/>
              </a:spcBef>
              <a:spcAft>
                <a:spcPts val="0"/>
              </a:spcAft>
            </a:pPr>
            <a:r>
              <a:rPr lang="en-US" sz="4800" b="1" i="1" dirty="0">
                <a:latin typeface="Century Gothic" panose="020B0502020202020204" pitchFamily="34" charset="0"/>
                <a:ea typeface="Calibri" panose="020F0502020204030204" pitchFamily="34" charset="0"/>
                <a:cs typeface="Cordia New" panose="020B0304020202020204" pitchFamily="34" charset="-34"/>
              </a:rPr>
              <a:t>It is also derived from the Sanskrit word MENDHIKA.</a:t>
            </a:r>
            <a:endParaRPr lang="en-PH" sz="48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2492710434"/>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23825" y="695325"/>
            <a:ext cx="12256250" cy="4261167"/>
          </a:xfrm>
          <a:prstGeom prst="rect">
            <a:avLst/>
          </a:prstGeom>
          <a:noFill/>
        </p:spPr>
        <p:txBody>
          <a:bodyPr wrap="square">
            <a:spAutoFit/>
          </a:bodyPr>
          <a:lstStyle/>
          <a:p>
            <a:pPr marL="0" marR="0" algn="ctr">
              <a:lnSpc>
                <a:spcPct val="115000"/>
              </a:lnSpc>
              <a:spcBef>
                <a:spcPts val="0"/>
              </a:spcBef>
              <a:spcAft>
                <a:spcPts val="0"/>
              </a:spcAft>
            </a:pPr>
            <a:r>
              <a:rPr lang="en-US" sz="4800" b="1" i="1" dirty="0">
                <a:latin typeface="Century Gothic" panose="020B0502020202020204" pitchFamily="34" charset="0"/>
                <a:ea typeface="Calibri" panose="020F0502020204030204" pitchFamily="34" charset="0"/>
                <a:cs typeface="Cordia New" panose="020B0304020202020204" pitchFamily="34" charset="-34"/>
              </a:rPr>
              <a:t>Mehndi is a Vedic custom, intended to be symbolic representation of the outer and the inner sun.</a:t>
            </a:r>
          </a:p>
          <a:p>
            <a:pPr marL="0" marR="0" algn="ctr">
              <a:lnSpc>
                <a:spcPct val="115000"/>
              </a:lnSpc>
              <a:spcBef>
                <a:spcPts val="0"/>
              </a:spcBef>
              <a:spcAft>
                <a:spcPts val="0"/>
              </a:spcAft>
            </a:pPr>
            <a:r>
              <a:rPr lang="en-US" sz="4800" b="1" i="1" dirty="0">
                <a:effectLst/>
                <a:latin typeface="Century Gothic" panose="020B0502020202020204" pitchFamily="34" charset="0"/>
                <a:ea typeface="Calibri" panose="020F0502020204030204" pitchFamily="34" charset="0"/>
                <a:cs typeface="Cordia New" panose="020B0304020202020204" pitchFamily="34" charset="-34"/>
              </a:rPr>
              <a:t>V</a:t>
            </a:r>
            <a:r>
              <a:rPr lang="en-US" sz="4800" b="1" i="1" dirty="0">
                <a:latin typeface="Century Gothic" panose="020B0502020202020204" pitchFamily="34" charset="0"/>
                <a:ea typeface="Calibri" panose="020F0502020204030204" pitchFamily="34" charset="0"/>
                <a:cs typeface="Cordia New" panose="020B0304020202020204" pitchFamily="34" charset="-34"/>
              </a:rPr>
              <a:t>edic customs are centered around the idea of “awakening the inner light”.</a:t>
            </a:r>
            <a:endParaRPr lang="en-PH" sz="48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424591904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br>
              <a:rPr lang="en-US" sz="5400" b="1" dirty="0">
                <a:latin typeface="Cooper Black" panose="0208090404030B020404" pitchFamily="18" charset="0"/>
              </a:rPr>
            </a:br>
            <a:endParaRPr lang="en-PH" sz="5400" b="1" dirty="0">
              <a:latin typeface="Cooper Black" panose="0208090404030B020404" pitchFamily="18" charset="0"/>
            </a:endParaRPr>
          </a:p>
        </p:txBody>
      </p:sp>
      <p:sp>
        <p:nvSpPr>
          <p:cNvPr id="3" name="TextBox 2">
            <a:extLst>
              <a:ext uri="{FF2B5EF4-FFF2-40B4-BE49-F238E27FC236}">
                <a16:creationId xmlns:a16="http://schemas.microsoft.com/office/drawing/2014/main" id="{3E2456EE-79B4-E1AD-1DCF-8E14B4389850}"/>
              </a:ext>
            </a:extLst>
          </p:cNvPr>
          <p:cNvSpPr txBox="1"/>
          <p:nvPr/>
        </p:nvSpPr>
        <p:spPr>
          <a:xfrm>
            <a:off x="1093303" y="278833"/>
            <a:ext cx="10873409" cy="1323439"/>
          </a:xfrm>
          <a:prstGeom prst="rect">
            <a:avLst/>
          </a:prstGeom>
          <a:noFill/>
        </p:spPr>
        <p:txBody>
          <a:bodyPr wrap="square">
            <a:spAutoFit/>
          </a:bodyPr>
          <a:lstStyle/>
          <a:p>
            <a:endParaRPr lang="en-US" sz="4000" b="1" dirty="0">
              <a:latin typeface="Century Gothic" panose="020B0502020202020204" pitchFamily="34" charset="0"/>
            </a:endParaRPr>
          </a:p>
          <a:p>
            <a:endParaRPr lang="en-US" sz="4000" b="1" dirty="0">
              <a:latin typeface="Century Gothic" panose="020B0502020202020204" pitchFamily="34" charset="0"/>
            </a:endParaRPr>
          </a:p>
        </p:txBody>
      </p:sp>
      <p:pic>
        <p:nvPicPr>
          <p:cNvPr id="1026" name="Picture 2" descr="4+ Circle Map Templates - DOC, PDF | Circle map, Mind map art, Mind map  template">
            <a:extLst>
              <a:ext uri="{FF2B5EF4-FFF2-40B4-BE49-F238E27FC236}">
                <a16:creationId xmlns:a16="http://schemas.microsoft.com/office/drawing/2014/main" id="{0BD21473-6369-7B6E-C17F-FFBDCE32C1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288" y="251791"/>
            <a:ext cx="11754678" cy="6091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0661132"/>
      </p:ext>
    </p:extLst>
  </p:cSld>
  <p:clrMapOvr>
    <a:masterClrMapping/>
  </p:clrMapOvr>
  <p:transition spd="slow">
    <p:push dir="u"/>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23825" y="695325"/>
            <a:ext cx="12256250" cy="4259949"/>
          </a:xfrm>
          <a:prstGeom prst="rect">
            <a:avLst/>
          </a:prstGeom>
          <a:noFill/>
        </p:spPr>
        <p:txBody>
          <a:bodyPr wrap="square">
            <a:spAutoFit/>
          </a:bodyPr>
          <a:lstStyle/>
          <a:p>
            <a:pPr marL="0" marR="0" algn="ctr">
              <a:lnSpc>
                <a:spcPct val="115000"/>
              </a:lnSpc>
              <a:spcBef>
                <a:spcPts val="0"/>
              </a:spcBef>
              <a:spcAft>
                <a:spcPts val="0"/>
              </a:spcAft>
            </a:pPr>
            <a:r>
              <a:rPr lang="en-US" sz="4800" b="1" i="1" dirty="0">
                <a:effectLst/>
                <a:latin typeface="Century Gothic" panose="020B0502020202020204" pitchFamily="34" charset="0"/>
                <a:ea typeface="Calibri" panose="020F0502020204030204" pitchFamily="34" charset="0"/>
              </a:rPr>
              <a:t>Traditional Indian designs are of representations of the sun on the palm.</a:t>
            </a:r>
            <a:endParaRPr lang="en-PH" sz="4800" b="1" i="1" dirty="0">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r>
              <a:rPr lang="en-PH" sz="4800" b="1" i="1" dirty="0">
                <a:effectLst/>
                <a:latin typeface="Century Gothic" panose="020B0502020202020204" pitchFamily="34" charset="0"/>
                <a:ea typeface="Calibri" panose="020F0502020204030204" pitchFamily="34" charset="0"/>
                <a:cs typeface="Cordia New" panose="020B0304020202020204" pitchFamily="34" charset="-34"/>
              </a:rPr>
              <a:t>Mehndi is typically applied during special Hindu weddings and Hindu festivals.</a:t>
            </a:r>
            <a:endParaRPr lang="en-US" sz="4800" b="1" i="1" dirty="0">
              <a:effectLst/>
              <a:latin typeface="Century Gothic" panose="020B0502020202020204" pitchFamily="34" charset="0"/>
              <a:ea typeface="Calibri" panose="020F0502020204030204" pitchFamily="34" charset="0"/>
            </a:endParaRPr>
          </a:p>
        </p:txBody>
      </p:sp>
    </p:spTree>
    <p:extLst>
      <p:ext uri="{BB962C8B-B14F-4D97-AF65-F5344CB8AC3E}">
        <p14:creationId xmlns:p14="http://schemas.microsoft.com/office/powerpoint/2010/main" val="2017681416"/>
      </p:ext>
    </p:extLst>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AFFFD-6170-D1FA-7E94-3639C49ED020}"/>
              </a:ext>
            </a:extLst>
          </p:cNvPr>
          <p:cNvSpPr>
            <a:spLocks noGrp="1"/>
          </p:cNvSpPr>
          <p:nvPr>
            <p:ph type="title"/>
          </p:nvPr>
        </p:nvSpPr>
        <p:spPr/>
        <p:txBody>
          <a:bodyPr/>
          <a:lstStyle/>
          <a:p>
            <a:endParaRPr lang="en-PH"/>
          </a:p>
        </p:txBody>
      </p:sp>
      <p:sp>
        <p:nvSpPr>
          <p:cNvPr id="3" name="Content Placeholder 2">
            <a:extLst>
              <a:ext uri="{FF2B5EF4-FFF2-40B4-BE49-F238E27FC236}">
                <a16:creationId xmlns:a16="http://schemas.microsoft.com/office/drawing/2014/main" id="{BC4900F1-AC46-9C92-8047-FEB273EFCF9B}"/>
              </a:ext>
            </a:extLst>
          </p:cNvPr>
          <p:cNvSpPr>
            <a:spLocks noGrp="1"/>
          </p:cNvSpPr>
          <p:nvPr>
            <p:ph idx="1"/>
          </p:nvPr>
        </p:nvSpPr>
        <p:spPr/>
        <p:txBody>
          <a:bodyPr/>
          <a:lstStyle/>
          <a:p>
            <a:endParaRPr lang="en-PH"/>
          </a:p>
        </p:txBody>
      </p:sp>
      <p:pic>
        <p:nvPicPr>
          <p:cNvPr id="1026" name="Picture 2" descr="Top 4 Easy Simple Special front hand Mehndi Design | Mehandi design | आसान  मेंहदी डिजाइन">
            <a:extLst>
              <a:ext uri="{FF2B5EF4-FFF2-40B4-BE49-F238E27FC236}">
                <a16:creationId xmlns:a16="http://schemas.microsoft.com/office/drawing/2014/main" id="{61D9DC9F-6820-BED8-109E-6064470EBE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810206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530088" y="0"/>
            <a:ext cx="12256250" cy="3771545"/>
          </a:xfrm>
          <a:prstGeom prst="rect">
            <a:avLst/>
          </a:prstGeom>
          <a:noFill/>
        </p:spPr>
        <p:txBody>
          <a:bodyPr wrap="square">
            <a:spAutoFit/>
          </a:bodyPr>
          <a:lstStyle/>
          <a:p>
            <a:pPr marL="0" marR="0" algn="ctr">
              <a:lnSpc>
                <a:spcPct val="115000"/>
              </a:lnSpc>
              <a:spcBef>
                <a:spcPts val="0"/>
              </a:spcBef>
              <a:spcAft>
                <a:spcPts val="0"/>
              </a:spcAft>
            </a:pPr>
            <a:endParaRPr lang="en-US" sz="4000" b="1" i="1" dirty="0">
              <a:effectLst/>
              <a:latin typeface="Century Gothic" panose="020B0502020202020204" pitchFamily="34" charset="0"/>
              <a:ea typeface="Calibri" panose="020F0502020204030204" pitchFamily="34" charset="0"/>
            </a:endParaRPr>
          </a:p>
          <a:p>
            <a:pPr marL="0" marR="0" algn="ctr">
              <a:lnSpc>
                <a:spcPct val="115000"/>
              </a:lnSpc>
              <a:spcBef>
                <a:spcPts val="0"/>
              </a:spcBef>
              <a:spcAft>
                <a:spcPts val="0"/>
              </a:spcAft>
            </a:pPr>
            <a:endParaRPr lang="en-PH" sz="8800" b="1" dirty="0">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r>
              <a:rPr lang="en-PH" sz="8800" b="1" dirty="0">
                <a:latin typeface="Century Gothic" panose="020B0502020202020204" pitchFamily="34" charset="0"/>
                <a:ea typeface="Calibri" panose="020F0502020204030204" pitchFamily="34" charset="0"/>
                <a:cs typeface="Cordia New" panose="020B0304020202020204" pitchFamily="34" charset="-34"/>
              </a:rPr>
              <a:t>Lesson 3: Pakistan</a:t>
            </a:r>
            <a:endParaRPr lang="en-PH" sz="88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579854624"/>
      </p:ext>
    </p:extLst>
  </p:cSld>
  <p:clrMapOvr>
    <a:masterClrMapping/>
  </p:clrMapOvr>
  <p:transition spd="slow">
    <p:push di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07"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252331" y="482589"/>
            <a:ext cx="10270434" cy="6964471"/>
          </a:xfrm>
          <a:prstGeom prst="rect">
            <a:avLst/>
          </a:prstGeom>
          <a:noFill/>
        </p:spPr>
        <p:txBody>
          <a:bodyPr wrap="square">
            <a:spAutoFit/>
          </a:bodyPr>
          <a:lstStyle/>
          <a:p>
            <a:pPr marL="0" marR="0" algn="ctr">
              <a:lnSpc>
                <a:spcPct val="115000"/>
              </a:lnSpc>
              <a:spcBef>
                <a:spcPts val="0"/>
              </a:spcBef>
              <a:spcAft>
                <a:spcPts val="0"/>
              </a:spcAft>
            </a:pPr>
            <a:endParaRPr lang="en-US" sz="4000" b="1" i="1" dirty="0">
              <a:effectLst/>
              <a:latin typeface="Century Gothic" panose="020B0502020202020204" pitchFamily="34" charset="0"/>
              <a:ea typeface="Calibri" panose="020F0502020204030204" pitchFamily="34" charset="0"/>
            </a:endParaRPr>
          </a:p>
          <a:p>
            <a:pPr marL="0" marR="0" algn="ctr">
              <a:lnSpc>
                <a:spcPct val="115000"/>
              </a:lnSpc>
              <a:spcBef>
                <a:spcPts val="0"/>
              </a:spcBef>
              <a:spcAft>
                <a:spcPts val="0"/>
              </a:spcAft>
            </a:pPr>
            <a:r>
              <a:rPr lang="en-US" sz="9600" b="1" dirty="0">
                <a:effectLst/>
                <a:latin typeface="Century Gothic" panose="020B0502020202020204" pitchFamily="34" charset="0"/>
                <a:ea typeface="Calibri" panose="020F0502020204030204" pitchFamily="34" charset="0"/>
                <a:cs typeface="Cordia New" panose="020B0304020202020204" pitchFamily="34" charset="-34"/>
              </a:rPr>
              <a:t>Truck Art of Pakistan</a:t>
            </a:r>
          </a:p>
          <a:p>
            <a:pPr marL="0" marR="0" algn="ctr">
              <a:lnSpc>
                <a:spcPct val="115000"/>
              </a:lnSpc>
              <a:spcBef>
                <a:spcPts val="0"/>
              </a:spcBef>
              <a:spcAft>
                <a:spcPts val="0"/>
              </a:spcAft>
            </a:pPr>
            <a:endParaRPr lang="en-PH" sz="36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36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just">
              <a:lnSpc>
                <a:spcPct val="115000"/>
              </a:lnSpc>
              <a:spcBef>
                <a:spcPts val="0"/>
              </a:spcBef>
              <a:spcAft>
                <a:spcPts val="0"/>
              </a:spcAft>
            </a:pPr>
            <a:r>
              <a:rPr lang="en-US" sz="48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8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3029553935"/>
      </p:ext>
    </p:extLst>
  </p:cSld>
  <p:clrMapOvr>
    <a:masterClrMapping/>
  </p:clrMapOvr>
  <p:transition spd="slow">
    <p:push dir="u"/>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07"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pic>
        <p:nvPicPr>
          <p:cNvPr id="7170" name="Picture 2" descr="Pakistan Truck Art- Jingles of the Road - HubPages">
            <a:extLst>
              <a:ext uri="{FF2B5EF4-FFF2-40B4-BE49-F238E27FC236}">
                <a16:creationId xmlns:a16="http://schemas.microsoft.com/office/drawing/2014/main" id="{8801329C-51B7-6489-2C12-A2ECD88DF8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5896"/>
            <a:ext cx="12256250" cy="7011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1246763"/>
      </p:ext>
    </p:extLst>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1802296" y="-477967"/>
            <a:ext cx="10270434" cy="7813934"/>
          </a:xfrm>
          <a:prstGeom prst="rect">
            <a:avLst/>
          </a:prstGeom>
          <a:noFill/>
        </p:spPr>
        <p:txBody>
          <a:bodyPr wrap="square">
            <a:spAutoFit/>
          </a:bodyPr>
          <a:lstStyle/>
          <a:p>
            <a:pPr marL="0" marR="0" algn="ctr">
              <a:lnSpc>
                <a:spcPct val="115000"/>
              </a:lnSpc>
              <a:spcBef>
                <a:spcPts val="0"/>
              </a:spcBef>
              <a:spcAft>
                <a:spcPts val="0"/>
              </a:spcAft>
            </a:pPr>
            <a:endParaRPr lang="en-US" sz="4000" b="1" i="1" dirty="0">
              <a:effectLst/>
              <a:latin typeface="Century Gothic" panose="020B0502020202020204" pitchFamily="34" charset="0"/>
              <a:ea typeface="Calibri" panose="020F0502020204030204" pitchFamily="34" charset="0"/>
            </a:endParaRPr>
          </a:p>
          <a:p>
            <a:pPr marL="0" marR="0" algn="ctr">
              <a:lnSpc>
                <a:spcPct val="115000"/>
              </a:lnSpc>
              <a:spcBef>
                <a:spcPts val="0"/>
              </a:spcBef>
              <a:spcAft>
                <a:spcPts val="0"/>
              </a:spcAft>
            </a:pPr>
            <a:r>
              <a:rPr lang="en-US" sz="4000" b="1" dirty="0">
                <a:effectLst/>
                <a:latin typeface="Century Gothic" panose="020B0502020202020204" pitchFamily="34" charset="0"/>
                <a:ea typeface="Calibri" panose="020F0502020204030204" pitchFamily="34" charset="0"/>
                <a:cs typeface="Cordia New" panose="020B0304020202020204" pitchFamily="34" charset="-34"/>
              </a:rPr>
              <a:t>Across Pakistan, brightly colored flamboyant trucks painted with images of idealized landscapes, famous personalities, flowers, and trees turned village lanes, city streets, and long – distance highways into a gallery without walls; a free-form, kaleidoscope exhibition in motion. Other parts of Pakistan include painted chests and jars.</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3523392852"/>
      </p:ext>
    </p:extLst>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5257"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759171" y="648903"/>
            <a:ext cx="5600532" cy="6964471"/>
          </a:xfrm>
          <a:prstGeom prst="rect">
            <a:avLst/>
          </a:prstGeom>
          <a:noFill/>
        </p:spPr>
        <p:txBody>
          <a:bodyPr wrap="square">
            <a:spAutoFit/>
          </a:bodyPr>
          <a:lstStyle/>
          <a:p>
            <a:pPr marL="0" marR="0" algn="ctr">
              <a:lnSpc>
                <a:spcPct val="115000"/>
              </a:lnSpc>
              <a:spcBef>
                <a:spcPts val="0"/>
              </a:spcBef>
              <a:spcAft>
                <a:spcPts val="0"/>
              </a:spcAft>
            </a:pPr>
            <a:endParaRPr lang="en-US" sz="4000" b="1" i="1" dirty="0">
              <a:effectLst/>
              <a:latin typeface="Century Gothic" panose="020B0502020202020204" pitchFamily="34" charset="0"/>
              <a:ea typeface="Calibri" panose="020F0502020204030204" pitchFamily="34" charset="0"/>
            </a:endParaRPr>
          </a:p>
          <a:p>
            <a:pPr marL="0" marR="0" algn="ctr">
              <a:lnSpc>
                <a:spcPct val="115000"/>
              </a:lnSpc>
              <a:spcBef>
                <a:spcPts val="0"/>
              </a:spcBef>
              <a:spcAft>
                <a:spcPts val="0"/>
              </a:spcAft>
            </a:pPr>
            <a:r>
              <a:rPr lang="en-US" sz="9600" b="1" dirty="0">
                <a:effectLst/>
                <a:latin typeface="Century Gothic" panose="020B0502020202020204" pitchFamily="34" charset="0"/>
                <a:ea typeface="Calibri" panose="020F0502020204030204" pitchFamily="34" charset="0"/>
                <a:cs typeface="Cordia New" panose="020B0304020202020204" pitchFamily="34" charset="-34"/>
              </a:rPr>
              <a:t>Mandala of Tibet</a:t>
            </a:r>
          </a:p>
          <a:p>
            <a:pPr marL="0" marR="0" algn="ctr">
              <a:lnSpc>
                <a:spcPct val="115000"/>
              </a:lnSpc>
              <a:spcBef>
                <a:spcPts val="0"/>
              </a:spcBef>
              <a:spcAft>
                <a:spcPts val="0"/>
              </a:spcAft>
            </a:pPr>
            <a:endParaRPr lang="en-PH" sz="36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36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just">
              <a:lnSpc>
                <a:spcPct val="115000"/>
              </a:lnSpc>
              <a:spcBef>
                <a:spcPts val="0"/>
              </a:spcBef>
              <a:spcAft>
                <a:spcPts val="0"/>
              </a:spcAft>
            </a:pPr>
            <a:r>
              <a:rPr lang="en-US" sz="48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8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pic>
        <p:nvPicPr>
          <p:cNvPr id="3076" name="Picture 4" descr="Mandala of Jnanadakini | Tibet | The Metropolitan Museum of Art">
            <a:extLst>
              <a:ext uri="{FF2B5EF4-FFF2-40B4-BE49-F238E27FC236}">
                <a16:creationId xmlns:a16="http://schemas.microsoft.com/office/drawing/2014/main" id="{F49394EF-EEF4-E26A-78D9-53C7274F8C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3490" y="152124"/>
            <a:ext cx="5687503" cy="6553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901137"/>
      </p:ext>
    </p:extLst>
  </p:cSld>
  <p:clrMapOvr>
    <a:masterClrMapping/>
  </p:clrMapOvr>
  <p:transition spd="slow">
    <p:push dir="u"/>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0" y="1219307"/>
            <a:ext cx="12256250" cy="4656468"/>
          </a:xfrm>
          <a:prstGeom prst="rect">
            <a:avLst/>
          </a:prstGeom>
          <a:noFill/>
        </p:spPr>
        <p:txBody>
          <a:bodyPr wrap="square">
            <a:spAutoFit/>
          </a:bodyPr>
          <a:lstStyle/>
          <a:p>
            <a:pPr marL="0" marR="0" algn="ctr">
              <a:lnSpc>
                <a:spcPct val="115000"/>
              </a:lnSpc>
              <a:spcBef>
                <a:spcPts val="0"/>
              </a:spcBef>
              <a:spcAft>
                <a:spcPts val="0"/>
              </a:spcAft>
            </a:pPr>
            <a:r>
              <a:rPr lang="en-US" sz="6600" b="1" i="1" dirty="0">
                <a:latin typeface="Century Gothic" panose="020B0502020202020204" pitchFamily="34" charset="0"/>
                <a:ea typeface="Calibri" panose="020F0502020204030204" pitchFamily="34" charset="0"/>
                <a:cs typeface="Cordia New" panose="020B0304020202020204" pitchFamily="34" charset="-34"/>
              </a:rPr>
              <a:t>Mandala is a spiritual and ritual symbol in Hinduism and Buddhism, representing the Universe.</a:t>
            </a:r>
            <a:endParaRPr lang="en-PH" sz="66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733924064"/>
      </p:ext>
    </p:extLst>
  </p:cSld>
  <p:clrMapOvr>
    <a:masterClrMapping/>
  </p:clrMapOvr>
  <p:transition spd="slow">
    <p:push dir="u"/>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71919" y="516760"/>
            <a:ext cx="12256250" cy="5824480"/>
          </a:xfrm>
          <a:prstGeom prst="rect">
            <a:avLst/>
          </a:prstGeom>
          <a:noFill/>
        </p:spPr>
        <p:txBody>
          <a:bodyPr wrap="square">
            <a:spAutoFit/>
          </a:bodyPr>
          <a:lstStyle/>
          <a:p>
            <a:pPr marL="0" marR="0" algn="ctr">
              <a:lnSpc>
                <a:spcPct val="115000"/>
              </a:lnSpc>
              <a:spcBef>
                <a:spcPts val="0"/>
              </a:spcBef>
              <a:spcAft>
                <a:spcPts val="0"/>
              </a:spcAft>
            </a:pPr>
            <a:r>
              <a:rPr lang="en-US" sz="6600" b="1" i="1" dirty="0">
                <a:latin typeface="Century Gothic" panose="020B0502020202020204" pitchFamily="34" charset="0"/>
                <a:ea typeface="Calibri" panose="020F0502020204030204" pitchFamily="34" charset="0"/>
                <a:cs typeface="Cordia New" panose="020B0304020202020204" pitchFamily="34" charset="-34"/>
              </a:rPr>
              <a:t>In ancient Tibet, as part of a spiritual practice, monks created intricate mandalas with colored sand made of crushed semiprecious stones.</a:t>
            </a:r>
            <a:endParaRPr lang="en-PH" sz="66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3028638687"/>
      </p:ext>
    </p:extLst>
  </p:cSld>
  <p:clrMapOvr>
    <a:masterClrMapping/>
  </p:clrMapOvr>
  <p:transition spd="slow">
    <p:push dir="u"/>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0" y="623406"/>
            <a:ext cx="12256250" cy="4782271"/>
          </a:xfrm>
          <a:prstGeom prst="rect">
            <a:avLst/>
          </a:prstGeom>
          <a:noFill/>
        </p:spPr>
        <p:txBody>
          <a:bodyPr wrap="square">
            <a:spAutoFit/>
          </a:bodyPr>
          <a:lstStyle/>
          <a:p>
            <a:pPr marL="0" marR="0" algn="ctr">
              <a:lnSpc>
                <a:spcPct val="115000"/>
              </a:lnSpc>
              <a:spcBef>
                <a:spcPts val="0"/>
              </a:spcBef>
              <a:spcAft>
                <a:spcPts val="0"/>
              </a:spcAft>
            </a:pPr>
            <a:r>
              <a:rPr lang="en-US" sz="5400" b="1" i="1" dirty="0">
                <a:latin typeface="Century Gothic" panose="020B0502020202020204" pitchFamily="34" charset="0"/>
                <a:ea typeface="Calibri" panose="020F0502020204030204" pitchFamily="34" charset="0"/>
                <a:cs typeface="Cordia New" panose="020B0304020202020204" pitchFamily="34" charset="-34"/>
              </a:rPr>
              <a:t>The Tibetan mandala is a tool for gaining wisdom and compassion and generally is depicted as a tightly balanced , geometric compositions wherein deities reside.</a:t>
            </a:r>
            <a:endParaRPr lang="en-PH" sz="54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37771913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49"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br>
              <a:rPr lang="en-US" sz="5400" b="1" dirty="0">
                <a:latin typeface="Cooper Black" panose="0208090404030B020404" pitchFamily="18" charset="0"/>
              </a:rPr>
            </a:br>
            <a:endParaRPr lang="en-PH" sz="5400" b="1" dirty="0">
              <a:latin typeface="Cooper Black" panose="0208090404030B020404" pitchFamily="18" charset="0"/>
            </a:endParaRPr>
          </a:p>
        </p:txBody>
      </p:sp>
      <p:sp>
        <p:nvSpPr>
          <p:cNvPr id="3" name="TextBox 2">
            <a:extLst>
              <a:ext uri="{FF2B5EF4-FFF2-40B4-BE49-F238E27FC236}">
                <a16:creationId xmlns:a16="http://schemas.microsoft.com/office/drawing/2014/main" id="{3E2456EE-79B4-E1AD-1DCF-8E14B4389850}"/>
              </a:ext>
            </a:extLst>
          </p:cNvPr>
          <p:cNvSpPr txBox="1"/>
          <p:nvPr/>
        </p:nvSpPr>
        <p:spPr>
          <a:xfrm>
            <a:off x="1093303" y="278833"/>
            <a:ext cx="10873409" cy="7478970"/>
          </a:xfrm>
          <a:prstGeom prst="rect">
            <a:avLst/>
          </a:prstGeom>
          <a:noFill/>
        </p:spPr>
        <p:txBody>
          <a:bodyPr wrap="square">
            <a:spAutoFit/>
          </a:bodyPr>
          <a:lstStyle/>
          <a:p>
            <a:r>
              <a:rPr lang="en-US" sz="4000" b="1" dirty="0">
                <a:latin typeface="Century Gothic" panose="020B0502020202020204" pitchFamily="34" charset="0"/>
              </a:rPr>
              <a:t>Activity: Map of Life</a:t>
            </a:r>
          </a:p>
          <a:p>
            <a:r>
              <a:rPr lang="en-US" sz="4000" b="1" dirty="0">
                <a:latin typeface="Century Gothic" panose="020B0502020202020204" pitchFamily="34" charset="0"/>
              </a:rPr>
              <a:t>Questions:</a:t>
            </a:r>
          </a:p>
          <a:p>
            <a:pPr marL="742950" indent="-742950">
              <a:buAutoNum type="arabicPeriod"/>
            </a:pPr>
            <a:r>
              <a:rPr lang="en-US" sz="4000" b="1" dirty="0">
                <a:latin typeface="Century Gothic" panose="020B0502020202020204" pitchFamily="34" charset="0"/>
              </a:rPr>
              <a:t>Why are these places important to you and your family? How were you able to reach these places?</a:t>
            </a:r>
          </a:p>
          <a:p>
            <a:pPr marL="742950" indent="-742950">
              <a:buAutoNum type="arabicPeriod"/>
            </a:pPr>
            <a:r>
              <a:rPr lang="en-US" sz="4000" b="1" dirty="0">
                <a:latin typeface="Century Gothic" panose="020B0502020202020204" pitchFamily="34" charset="0"/>
              </a:rPr>
              <a:t>What features made these places memorable to you and your family?</a:t>
            </a:r>
          </a:p>
          <a:p>
            <a:pPr marL="742950" indent="-742950">
              <a:buAutoNum type="arabicPeriod"/>
            </a:pPr>
            <a:r>
              <a:rPr lang="en-US" sz="4000" b="1" dirty="0">
                <a:latin typeface="Century Gothic" panose="020B0502020202020204" pitchFamily="34" charset="0"/>
              </a:rPr>
              <a:t>How did these places affect you and your family?</a:t>
            </a:r>
          </a:p>
          <a:p>
            <a:pPr marL="742950" indent="-742950">
              <a:buAutoNum type="arabicPeriod"/>
            </a:pPr>
            <a:endParaRPr lang="en-US" sz="4000" b="1" dirty="0">
              <a:latin typeface="Century Gothic" panose="020B0502020202020204" pitchFamily="34" charset="0"/>
            </a:endParaRPr>
          </a:p>
          <a:p>
            <a:pPr marL="742950" indent="-742950">
              <a:buAutoNum type="arabicPeriod"/>
            </a:pPr>
            <a:endParaRPr lang="en-US" sz="4000" b="1" dirty="0">
              <a:latin typeface="Century Gothic" panose="020B0502020202020204" pitchFamily="34" charset="0"/>
            </a:endParaRPr>
          </a:p>
          <a:p>
            <a:pPr marL="742950" indent="-742950">
              <a:buAutoNum type="arabicPeriod"/>
            </a:pPr>
            <a:endParaRPr lang="en-US" sz="4000" b="1" dirty="0">
              <a:latin typeface="Century Gothic" panose="020B0502020202020204" pitchFamily="34" charset="0"/>
            </a:endParaRPr>
          </a:p>
        </p:txBody>
      </p:sp>
    </p:spTree>
    <p:extLst>
      <p:ext uri="{BB962C8B-B14F-4D97-AF65-F5344CB8AC3E}">
        <p14:creationId xmlns:p14="http://schemas.microsoft.com/office/powerpoint/2010/main" val="4163366033"/>
      </p:ext>
    </p:extLst>
  </p:cSld>
  <p:clrMapOvr>
    <a:masterClrMapping/>
  </p:clrMapOvr>
  <p:transition spd="slow">
    <p:push dir="u"/>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0" y="1219307"/>
            <a:ext cx="12256250" cy="3488455"/>
          </a:xfrm>
          <a:prstGeom prst="rect">
            <a:avLst/>
          </a:prstGeom>
          <a:noFill/>
        </p:spPr>
        <p:txBody>
          <a:bodyPr wrap="square">
            <a:spAutoFit/>
          </a:bodyPr>
          <a:lstStyle/>
          <a:p>
            <a:pPr marL="0" marR="0" algn="ctr">
              <a:lnSpc>
                <a:spcPct val="115000"/>
              </a:lnSpc>
              <a:spcBef>
                <a:spcPts val="0"/>
              </a:spcBef>
              <a:spcAft>
                <a:spcPts val="0"/>
              </a:spcAft>
            </a:pPr>
            <a:r>
              <a:rPr lang="en-US" sz="6600" b="1" i="1" dirty="0">
                <a:latin typeface="Century Gothic" panose="020B0502020202020204" pitchFamily="34" charset="0"/>
                <a:ea typeface="Calibri" panose="020F0502020204030204" pitchFamily="34" charset="0"/>
                <a:cs typeface="Cordia New" panose="020B0304020202020204" pitchFamily="34" charset="-34"/>
              </a:rPr>
              <a:t>The mandala serves as a tool for guiding individuals along the path to enlightenment.</a:t>
            </a:r>
            <a:endParaRPr lang="en-PH" sz="6600" b="1" dirty="0">
              <a:effectLst/>
              <a:latin typeface="Century Gothic" panose="020B050202020202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1886847976"/>
      </p:ext>
    </p:extLst>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14" name="Rectangle 4113">
            <a:extLst>
              <a:ext uri="{FF2B5EF4-FFF2-40B4-BE49-F238E27FC236}">
                <a16:creationId xmlns:a16="http://schemas.microsoft.com/office/drawing/2014/main" id="{FA69AAE0-49D5-4C8B-8BA2-55898C00E0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Basic coloured mandala art🌹 | Mandala book, Mandala art, Mandala coloring">
            <a:extLst>
              <a:ext uri="{FF2B5EF4-FFF2-40B4-BE49-F238E27FC236}">
                <a16:creationId xmlns:a16="http://schemas.microsoft.com/office/drawing/2014/main" id="{86F88A24-49FD-EEBC-F300-DA1768C51B1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419" r="7358" b="2"/>
          <a:stretch/>
        </p:blipFill>
        <p:spPr bwMode="auto">
          <a:xfrm>
            <a:off x="-4" y="-4"/>
            <a:ext cx="7534640" cy="6857984"/>
          </a:xfrm>
          <a:custGeom>
            <a:avLst/>
            <a:gdLst/>
            <a:ahLst/>
            <a:cxnLst/>
            <a:rect l="l" t="t" r="r" b="b"/>
            <a:pathLst>
              <a:path w="7534640" h="6857984">
                <a:moveTo>
                  <a:pt x="0" y="0"/>
                </a:moveTo>
                <a:lnTo>
                  <a:pt x="7534640" y="0"/>
                </a:lnTo>
                <a:lnTo>
                  <a:pt x="7534640" y="3832811"/>
                </a:lnTo>
                <a:lnTo>
                  <a:pt x="7344853" y="3826712"/>
                </a:lnTo>
                <a:cubicBezTo>
                  <a:pt x="7344853" y="3826712"/>
                  <a:pt x="7341511" y="3826712"/>
                  <a:pt x="7341511" y="3826712"/>
                </a:cubicBezTo>
                <a:cubicBezTo>
                  <a:pt x="7274667" y="3823370"/>
                  <a:pt x="7211169" y="3823370"/>
                  <a:pt x="7144324" y="3820027"/>
                </a:cubicBezTo>
                <a:cubicBezTo>
                  <a:pt x="6913719" y="3820027"/>
                  <a:pt x="6683113" y="3820027"/>
                  <a:pt x="6455848" y="3820027"/>
                </a:cubicBezTo>
                <a:cubicBezTo>
                  <a:pt x="6231926" y="3910265"/>
                  <a:pt x="5987951" y="3833396"/>
                  <a:pt x="5767372" y="3903581"/>
                </a:cubicBezTo>
                <a:cubicBezTo>
                  <a:pt x="5533423" y="3900239"/>
                  <a:pt x="5312845" y="3970423"/>
                  <a:pt x="5082238" y="4000503"/>
                </a:cubicBezTo>
                <a:cubicBezTo>
                  <a:pt x="4908446" y="4013871"/>
                  <a:pt x="4731314" y="3997160"/>
                  <a:pt x="4570892" y="4067345"/>
                </a:cubicBezTo>
                <a:cubicBezTo>
                  <a:pt x="4447233" y="4124161"/>
                  <a:pt x="4350312" y="4197688"/>
                  <a:pt x="4483996" y="4348083"/>
                </a:cubicBezTo>
                <a:cubicBezTo>
                  <a:pt x="4644419" y="4344742"/>
                  <a:pt x="4627708" y="4598742"/>
                  <a:pt x="4788129" y="4561979"/>
                </a:cubicBezTo>
                <a:cubicBezTo>
                  <a:pt x="4754709" y="4678954"/>
                  <a:pt x="4641076" y="4618795"/>
                  <a:pt x="4600971" y="4705690"/>
                </a:cubicBezTo>
                <a:cubicBezTo>
                  <a:pt x="4684524" y="4779217"/>
                  <a:pt x="4844945" y="4725744"/>
                  <a:pt x="4871683" y="4879480"/>
                </a:cubicBezTo>
                <a:cubicBezTo>
                  <a:pt x="4838262" y="5039902"/>
                  <a:pt x="4945210" y="5019849"/>
                  <a:pt x="5032105" y="5029876"/>
                </a:cubicBezTo>
                <a:cubicBezTo>
                  <a:pt x="5239317" y="5049930"/>
                  <a:pt x="5439843" y="5063297"/>
                  <a:pt x="5643713" y="5096719"/>
                </a:cubicBezTo>
                <a:cubicBezTo>
                  <a:pt x="5693844" y="5106745"/>
                  <a:pt x="5810819" y="5083350"/>
                  <a:pt x="5800794" y="5186956"/>
                </a:cubicBezTo>
                <a:cubicBezTo>
                  <a:pt x="5790767" y="5270508"/>
                  <a:pt x="5700529" y="5240431"/>
                  <a:pt x="5643713" y="5243772"/>
                </a:cubicBezTo>
                <a:cubicBezTo>
                  <a:pt x="5329553" y="5283879"/>
                  <a:pt x="5012052" y="5220378"/>
                  <a:pt x="4701235" y="5223719"/>
                </a:cubicBezTo>
                <a:cubicBezTo>
                  <a:pt x="4664472" y="5223719"/>
                  <a:pt x="4657787" y="5334009"/>
                  <a:pt x="4577576" y="5297246"/>
                </a:cubicBezTo>
                <a:cubicBezTo>
                  <a:pt x="4788129" y="5397510"/>
                  <a:pt x="5767372" y="5424248"/>
                  <a:pt x="6094900" y="5477721"/>
                </a:cubicBezTo>
                <a:cubicBezTo>
                  <a:pt x="5754004" y="5858724"/>
                  <a:pt x="5429817" y="5628117"/>
                  <a:pt x="5159105" y="5842012"/>
                </a:cubicBezTo>
                <a:cubicBezTo>
                  <a:pt x="5159105" y="5842012"/>
                  <a:pt x="5212580" y="5842012"/>
                  <a:pt x="5443187" y="5912197"/>
                </a:cubicBezTo>
                <a:cubicBezTo>
                  <a:pt x="5627002" y="5969012"/>
                  <a:pt x="5536765" y="6049223"/>
                  <a:pt x="6001321" y="6202962"/>
                </a:cubicBezTo>
                <a:cubicBezTo>
                  <a:pt x="5824188" y="6253093"/>
                  <a:pt x="5593581" y="6156172"/>
                  <a:pt x="5506685" y="6416857"/>
                </a:cubicBezTo>
                <a:cubicBezTo>
                  <a:pt x="5643713" y="6463648"/>
                  <a:pt x="5807477" y="6420200"/>
                  <a:pt x="5904398" y="6543858"/>
                </a:cubicBezTo>
                <a:cubicBezTo>
                  <a:pt x="5934478" y="6580622"/>
                  <a:pt x="5964557" y="6604017"/>
                  <a:pt x="6001321" y="6624068"/>
                </a:cubicBezTo>
                <a:cubicBezTo>
                  <a:pt x="5984612" y="6630754"/>
                  <a:pt x="5964557" y="6637437"/>
                  <a:pt x="5951188" y="6644121"/>
                </a:cubicBezTo>
                <a:cubicBezTo>
                  <a:pt x="5977925" y="6667518"/>
                  <a:pt x="6663060" y="6794517"/>
                  <a:pt x="6836850" y="6797860"/>
                </a:cubicBezTo>
                <a:cubicBezTo>
                  <a:pt x="6761652" y="6822926"/>
                  <a:pt x="6636845" y="6844075"/>
                  <a:pt x="6553814" y="6856412"/>
                </a:cubicBezTo>
                <a:lnTo>
                  <a:pt x="6542822" y="6857984"/>
                </a:lnTo>
                <a:lnTo>
                  <a:pt x="0" y="6857984"/>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58B6BAB-69B7-056E-42FE-8B67590EFF18}"/>
              </a:ext>
            </a:extLst>
          </p:cNvPr>
          <p:cNvSpPr>
            <a:spLocks noGrp="1"/>
          </p:cNvSpPr>
          <p:nvPr>
            <p:ph type="title"/>
          </p:nvPr>
        </p:nvSpPr>
        <p:spPr>
          <a:xfrm>
            <a:off x="6343650" y="3962400"/>
            <a:ext cx="5505814" cy="1690409"/>
          </a:xfrm>
        </p:spPr>
        <p:txBody>
          <a:bodyPr vert="horz" lIns="91440" tIns="45720" rIns="91440" bIns="45720" rtlCol="0" anchor="b">
            <a:normAutofit/>
          </a:bodyPr>
          <a:lstStyle/>
          <a:p>
            <a:pPr algn="ctr"/>
            <a:r>
              <a:rPr lang="en-US" sz="4800" b="1" kern="1200" dirty="0">
                <a:solidFill>
                  <a:schemeClr val="tx1"/>
                </a:solidFill>
                <a:latin typeface="Abadi" panose="020B0604020104020204" pitchFamily="34" charset="0"/>
              </a:rPr>
              <a:t>MANDALA DESIGNS</a:t>
            </a:r>
          </a:p>
        </p:txBody>
      </p:sp>
      <p:pic>
        <p:nvPicPr>
          <p:cNvPr id="4100" name="Picture 4" descr="638,466 Mandala Drawing Images, Stock Photos &amp; Vectors | Shutterstock">
            <a:extLst>
              <a:ext uri="{FF2B5EF4-FFF2-40B4-BE49-F238E27FC236}">
                <a16:creationId xmlns:a16="http://schemas.microsoft.com/office/drawing/2014/main" id="{5B0D55E2-185D-5DD3-82F3-C485F82701A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018" r="2" b="5655"/>
          <a:stretch/>
        </p:blipFill>
        <p:spPr bwMode="auto">
          <a:xfrm>
            <a:off x="7653541" y="6"/>
            <a:ext cx="4538463" cy="3877247"/>
          </a:xfrm>
          <a:custGeom>
            <a:avLst/>
            <a:gdLst/>
            <a:ahLst/>
            <a:cxnLst/>
            <a:rect l="l" t="t" r="r" b="b"/>
            <a:pathLst>
              <a:path w="4538463" h="3877247">
                <a:moveTo>
                  <a:pt x="0" y="0"/>
                </a:moveTo>
                <a:lnTo>
                  <a:pt x="4538463" y="0"/>
                </a:lnTo>
                <a:lnTo>
                  <a:pt x="4538463" y="3437173"/>
                </a:lnTo>
                <a:lnTo>
                  <a:pt x="4530710" y="3429000"/>
                </a:lnTo>
                <a:cubicBezTo>
                  <a:pt x="4370289" y="3495842"/>
                  <a:pt x="4239946" y="3686344"/>
                  <a:pt x="4056129" y="3636211"/>
                </a:cubicBezTo>
                <a:cubicBezTo>
                  <a:pt x="3872313" y="3589422"/>
                  <a:pt x="3788760" y="3830055"/>
                  <a:pt x="3618310" y="3756528"/>
                </a:cubicBezTo>
                <a:cubicBezTo>
                  <a:pt x="3394389" y="3823371"/>
                  <a:pt x="3163783" y="3823371"/>
                  <a:pt x="2933176" y="3810002"/>
                </a:cubicBezTo>
                <a:cubicBezTo>
                  <a:pt x="2702570" y="3840081"/>
                  <a:pt x="2471962" y="3873503"/>
                  <a:pt x="2238015" y="3850107"/>
                </a:cubicBezTo>
                <a:cubicBezTo>
                  <a:pt x="2007408" y="3870161"/>
                  <a:pt x="1783486" y="3883529"/>
                  <a:pt x="1552880" y="3863476"/>
                </a:cubicBezTo>
                <a:cubicBezTo>
                  <a:pt x="1322274" y="3886870"/>
                  <a:pt x="1091667" y="3876844"/>
                  <a:pt x="864402" y="3860134"/>
                </a:cubicBezTo>
                <a:cubicBezTo>
                  <a:pt x="757455" y="3860134"/>
                  <a:pt x="653849" y="3856792"/>
                  <a:pt x="546902" y="3856792"/>
                </a:cubicBezTo>
                <a:cubicBezTo>
                  <a:pt x="404861" y="3850108"/>
                  <a:pt x="262821" y="3845095"/>
                  <a:pt x="120363" y="3840499"/>
                </a:cubicBezTo>
                <a:lnTo>
                  <a:pt x="0" y="3836632"/>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520400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62474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930796" y="-632545"/>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992908" y="639633"/>
            <a:ext cx="10270434" cy="1442959"/>
          </a:xfrm>
          <a:prstGeom prst="rect">
            <a:avLst/>
          </a:prstGeom>
          <a:noFill/>
        </p:spPr>
        <p:txBody>
          <a:bodyPr wrap="square">
            <a:spAutoFit/>
          </a:bodyPr>
          <a:lstStyle/>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2" name="TextBox 1">
            <a:extLst>
              <a:ext uri="{FF2B5EF4-FFF2-40B4-BE49-F238E27FC236}">
                <a16:creationId xmlns:a16="http://schemas.microsoft.com/office/drawing/2014/main" id="{3868B82C-A1FC-5A71-3B4B-C2C0B760C9E1}"/>
              </a:ext>
            </a:extLst>
          </p:cNvPr>
          <p:cNvSpPr txBox="1"/>
          <p:nvPr/>
        </p:nvSpPr>
        <p:spPr>
          <a:xfrm>
            <a:off x="928658" y="342942"/>
            <a:ext cx="11599707" cy="6943567"/>
          </a:xfrm>
          <a:prstGeom prst="rect">
            <a:avLst/>
          </a:prstGeom>
          <a:noFill/>
        </p:spPr>
        <p:txBody>
          <a:bodyPr wrap="square">
            <a:spAutoFit/>
          </a:bodyPr>
          <a:lstStyle/>
          <a:p>
            <a:pPr marL="0" marR="0">
              <a:lnSpc>
                <a:spcPct val="107000"/>
              </a:lnSpc>
              <a:spcBef>
                <a:spcPts val="0"/>
              </a:spcBef>
              <a:spcAft>
                <a:spcPts val="800"/>
              </a:spcAft>
            </a:pPr>
            <a:r>
              <a:rPr lang="en-US" sz="3600" b="1" dirty="0">
                <a:effectLst/>
                <a:latin typeface="Century Gothic" panose="020B0502020202020204" pitchFamily="34" charset="0"/>
                <a:ea typeface="Calibri" panose="020F0502020204030204" pitchFamily="34" charset="0"/>
                <a:cs typeface="Cordia New" panose="020B0304020202020204" pitchFamily="34" charset="-34"/>
              </a:rPr>
              <a:t>Group Activity :  Rangoli Art                                                                                                                                                                   Materials: 1/8 Illustration board ,Glue, plain paper plate, pencil and silver dust or beads ( different colors) Procedure:                                                                                                                                                                       1. Sketch your design lightly in pencil or chalk inn a 1/8 illustration board.                                                                            2. When you are happy with your design, finalize the outline with heavier lines.                                                                </a:t>
            </a:r>
          </a:p>
          <a:p>
            <a:pPr marL="0" marR="0">
              <a:lnSpc>
                <a:spcPct val="107000"/>
              </a:lnSpc>
              <a:spcBef>
                <a:spcPts val="0"/>
              </a:spcBef>
              <a:spcAft>
                <a:spcPts val="800"/>
              </a:spcAft>
            </a:pPr>
            <a:r>
              <a:rPr lang="en-US" sz="3600" b="1" dirty="0">
                <a:effectLst/>
                <a:latin typeface="Century Gothic" panose="020B0502020202020204" pitchFamily="34" charset="0"/>
                <a:ea typeface="Calibri" panose="020F0502020204030204" pitchFamily="34" charset="0"/>
                <a:cs typeface="Cordia New" panose="020B0304020202020204" pitchFamily="34" charset="-34"/>
              </a:rPr>
              <a:t>3. Use glue to outline your design.                                                                                                                              </a:t>
            </a:r>
          </a:p>
          <a:p>
            <a:pPr marL="0" marR="0">
              <a:lnSpc>
                <a:spcPct val="107000"/>
              </a:lnSpc>
              <a:spcBef>
                <a:spcPts val="0"/>
              </a:spcBef>
              <a:spcAft>
                <a:spcPts val="800"/>
              </a:spcAft>
            </a:pPr>
            <a:endParaRPr lang="en-PH" sz="3600" b="1" dirty="0">
              <a:effectLst/>
              <a:latin typeface="Century Gothic" panose="020B0502020202020204" pitchFamily="34" charset="0"/>
              <a:ea typeface="Calibri" panose="020F0502020204030204" pitchFamily="34" charset="0"/>
              <a:cs typeface="Cordia New" panose="020B0304020202020204" pitchFamily="34" charset="-34"/>
            </a:endParaRPr>
          </a:p>
          <a:p>
            <a:endParaRPr lang="en-PH" sz="4000" b="1" dirty="0">
              <a:latin typeface="Lovely Melody" panose="02000503000000000000" pitchFamily="50" charset="0"/>
            </a:endParaRPr>
          </a:p>
        </p:txBody>
      </p:sp>
    </p:spTree>
    <p:extLst>
      <p:ext uri="{BB962C8B-B14F-4D97-AF65-F5344CB8AC3E}">
        <p14:creationId xmlns:p14="http://schemas.microsoft.com/office/powerpoint/2010/main" val="620767006"/>
      </p:ext>
    </p:extLst>
  </p:cSld>
  <p:clrMapOvr>
    <a:masterClrMapping/>
  </p:clrMapOvr>
  <p:transition spd="slow">
    <p:push dir="u"/>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992908" y="639633"/>
            <a:ext cx="10270434" cy="1442959"/>
          </a:xfrm>
          <a:prstGeom prst="rect">
            <a:avLst/>
          </a:prstGeom>
          <a:noFill/>
        </p:spPr>
        <p:txBody>
          <a:bodyPr wrap="square">
            <a:spAutoFit/>
          </a:bodyPr>
          <a:lstStyle/>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2" name="TextBox 1">
            <a:extLst>
              <a:ext uri="{FF2B5EF4-FFF2-40B4-BE49-F238E27FC236}">
                <a16:creationId xmlns:a16="http://schemas.microsoft.com/office/drawing/2014/main" id="{3868B82C-A1FC-5A71-3B4B-C2C0B760C9E1}"/>
              </a:ext>
            </a:extLst>
          </p:cNvPr>
          <p:cNvSpPr txBox="1"/>
          <p:nvPr/>
        </p:nvSpPr>
        <p:spPr>
          <a:xfrm>
            <a:off x="1025033" y="424533"/>
            <a:ext cx="10270434" cy="6387646"/>
          </a:xfrm>
          <a:prstGeom prst="rect">
            <a:avLst/>
          </a:prstGeom>
          <a:noFill/>
        </p:spPr>
        <p:txBody>
          <a:bodyPr wrap="square">
            <a:spAutoFit/>
          </a:bodyPr>
          <a:lstStyle/>
          <a:p>
            <a:pPr marL="0" marR="0">
              <a:lnSpc>
                <a:spcPct val="107000"/>
              </a:lnSpc>
              <a:spcBef>
                <a:spcPts val="0"/>
              </a:spcBef>
              <a:spcAft>
                <a:spcPts val="800"/>
              </a:spcAft>
            </a:pPr>
            <a:r>
              <a:rPr lang="en-US" sz="3200" b="1" dirty="0">
                <a:effectLst/>
                <a:latin typeface="Century Gothic" panose="020B0502020202020204" pitchFamily="34" charset="0"/>
                <a:ea typeface="Calibri" panose="020F0502020204030204" pitchFamily="34" charset="0"/>
                <a:cs typeface="Cordia New" panose="020B0304020202020204" pitchFamily="34" charset="-34"/>
              </a:rPr>
              <a:t>Group Activity :  Rangoli Art                                                                                                                                                                   4. Roll the paper plate into a cone and snip a small hole in the narrow end.                                                               </a:t>
            </a:r>
          </a:p>
          <a:p>
            <a:pPr marL="0" marR="0">
              <a:lnSpc>
                <a:spcPct val="107000"/>
              </a:lnSpc>
              <a:spcBef>
                <a:spcPts val="0"/>
              </a:spcBef>
              <a:spcAft>
                <a:spcPts val="800"/>
              </a:spcAft>
            </a:pPr>
            <a:r>
              <a:rPr lang="en-US" sz="3200" b="1" dirty="0">
                <a:effectLst/>
                <a:latin typeface="Century Gothic" panose="020B0502020202020204" pitchFamily="34" charset="0"/>
                <a:ea typeface="Calibri" panose="020F0502020204030204" pitchFamily="34" charset="0"/>
                <a:cs typeface="Cordia New" panose="020B0304020202020204" pitchFamily="34" charset="-34"/>
              </a:rPr>
              <a:t>5. Fill the larger opening with colored dust or beads. Use your finger as a stopper on the small hole you made. This is how you will control the flow of the colored dust or beads.                                                           </a:t>
            </a:r>
          </a:p>
          <a:p>
            <a:pPr marL="0" marR="0">
              <a:lnSpc>
                <a:spcPct val="107000"/>
              </a:lnSpc>
              <a:spcBef>
                <a:spcPts val="0"/>
              </a:spcBef>
              <a:spcAft>
                <a:spcPts val="800"/>
              </a:spcAft>
            </a:pPr>
            <a:r>
              <a:rPr lang="en-US" sz="3200" b="1" dirty="0">
                <a:effectLst/>
                <a:latin typeface="Century Gothic" panose="020B0502020202020204" pitchFamily="34" charset="0"/>
                <a:ea typeface="Calibri" panose="020F0502020204030204" pitchFamily="34" charset="0"/>
                <a:cs typeface="Cordia New" panose="020B0304020202020204" pitchFamily="34" charset="-34"/>
              </a:rPr>
              <a:t>6. Fill your design with colored dust or beads according to your choice and color combination.                               </a:t>
            </a:r>
          </a:p>
          <a:p>
            <a:pPr marL="0" marR="0">
              <a:lnSpc>
                <a:spcPct val="107000"/>
              </a:lnSpc>
              <a:spcBef>
                <a:spcPts val="0"/>
              </a:spcBef>
              <a:spcAft>
                <a:spcPts val="800"/>
              </a:spcAft>
            </a:pPr>
            <a:r>
              <a:rPr lang="en-US" sz="3200" b="1" dirty="0">
                <a:effectLst/>
                <a:latin typeface="Century Gothic" panose="020B0502020202020204" pitchFamily="34" charset="0"/>
                <a:ea typeface="Calibri" panose="020F0502020204030204" pitchFamily="34" charset="0"/>
                <a:cs typeface="Cordia New" panose="020B0304020202020204" pitchFamily="34" charset="-34"/>
              </a:rPr>
              <a:t>7. Share to the class your chosen design.</a:t>
            </a:r>
            <a:endParaRPr lang="en-PH" sz="3200" b="1" dirty="0">
              <a:effectLst/>
              <a:latin typeface="Century Gothic" panose="020B0502020202020204" pitchFamily="34" charset="0"/>
              <a:ea typeface="Calibri" panose="020F0502020204030204" pitchFamily="34" charset="0"/>
              <a:cs typeface="Cordia New" panose="020B0304020202020204" pitchFamily="34" charset="-34"/>
            </a:endParaRPr>
          </a:p>
          <a:p>
            <a:endParaRPr lang="en-PH" sz="4000" b="1" dirty="0">
              <a:latin typeface="Lovely Melody" panose="02000503000000000000" pitchFamily="50" charset="0"/>
            </a:endParaRPr>
          </a:p>
        </p:txBody>
      </p:sp>
    </p:spTree>
    <p:extLst>
      <p:ext uri="{BB962C8B-B14F-4D97-AF65-F5344CB8AC3E}">
        <p14:creationId xmlns:p14="http://schemas.microsoft.com/office/powerpoint/2010/main" val="1011006432"/>
      </p:ext>
    </p:extLst>
  </p:cSld>
  <p:clrMapOvr>
    <a:masterClrMapping/>
  </p:clrMapOvr>
  <p:transition spd="slow">
    <p:push dir="u"/>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639634"/>
            <a:ext cx="12256250" cy="7497633"/>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992908" y="639633"/>
            <a:ext cx="10270434" cy="1442959"/>
          </a:xfrm>
          <a:prstGeom prst="rect">
            <a:avLst/>
          </a:prstGeom>
          <a:noFill/>
        </p:spPr>
        <p:txBody>
          <a:bodyPr wrap="square">
            <a:spAutoFit/>
          </a:bodyPr>
          <a:lstStyle/>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2" name="TextBox 1">
            <a:extLst>
              <a:ext uri="{FF2B5EF4-FFF2-40B4-BE49-F238E27FC236}">
                <a16:creationId xmlns:a16="http://schemas.microsoft.com/office/drawing/2014/main" id="{3868B82C-A1FC-5A71-3B4B-C2C0B760C9E1}"/>
              </a:ext>
            </a:extLst>
          </p:cNvPr>
          <p:cNvSpPr txBox="1"/>
          <p:nvPr/>
        </p:nvSpPr>
        <p:spPr>
          <a:xfrm>
            <a:off x="992908" y="424533"/>
            <a:ext cx="10270434" cy="4074577"/>
          </a:xfrm>
          <a:prstGeom prst="rect">
            <a:avLst/>
          </a:prstGeom>
          <a:noFill/>
        </p:spPr>
        <p:txBody>
          <a:bodyPr wrap="square">
            <a:spAutoFit/>
          </a:bodyPr>
          <a:lstStyle/>
          <a:p>
            <a:pPr marL="0" marR="0" algn="ctr">
              <a:lnSpc>
                <a:spcPct val="107000"/>
              </a:lnSpc>
              <a:spcBef>
                <a:spcPts val="0"/>
              </a:spcBef>
              <a:spcAft>
                <a:spcPts val="800"/>
              </a:spcAft>
            </a:pPr>
            <a:endParaRPr lang="en-US" sz="96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07000"/>
              </a:lnSpc>
              <a:spcBef>
                <a:spcPts val="0"/>
              </a:spcBef>
              <a:spcAft>
                <a:spcPts val="800"/>
              </a:spcAft>
            </a:pPr>
            <a:r>
              <a:rPr lang="en-US" sz="9600" b="1" dirty="0">
                <a:effectLst/>
                <a:latin typeface="Century Gothic" panose="020B0502020202020204" pitchFamily="34" charset="0"/>
                <a:ea typeface="Calibri" panose="020F0502020204030204" pitchFamily="34" charset="0"/>
                <a:cs typeface="Cordia New" panose="020B0304020202020204" pitchFamily="34" charset="-34"/>
              </a:rPr>
              <a:t>Assessment</a:t>
            </a:r>
            <a:endParaRPr lang="en-PH" sz="9600" b="1" dirty="0">
              <a:effectLst/>
              <a:latin typeface="Century Gothic" panose="020B0502020202020204" pitchFamily="34" charset="0"/>
              <a:ea typeface="Calibri" panose="020F0502020204030204" pitchFamily="34" charset="0"/>
              <a:cs typeface="Cordia New" panose="020B0304020202020204" pitchFamily="34" charset="-34"/>
            </a:endParaRPr>
          </a:p>
          <a:p>
            <a:endParaRPr lang="en-PH" sz="4000" b="1" dirty="0">
              <a:latin typeface="Lovely Melody" panose="02000503000000000000" pitchFamily="50" charset="0"/>
            </a:endParaRPr>
          </a:p>
        </p:txBody>
      </p:sp>
    </p:spTree>
    <p:extLst>
      <p:ext uri="{BB962C8B-B14F-4D97-AF65-F5344CB8AC3E}">
        <p14:creationId xmlns:p14="http://schemas.microsoft.com/office/powerpoint/2010/main" val="3761993049"/>
      </p:ext>
    </p:extLst>
  </p:cSld>
  <p:clrMapOvr>
    <a:masterClrMapping/>
  </p:clrMapOvr>
  <p:transition spd="slow">
    <p:push dir="u"/>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639634"/>
            <a:ext cx="12256250" cy="7497633"/>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992908" y="639633"/>
            <a:ext cx="10270434" cy="1442959"/>
          </a:xfrm>
          <a:prstGeom prst="rect">
            <a:avLst/>
          </a:prstGeom>
          <a:noFill/>
        </p:spPr>
        <p:txBody>
          <a:bodyPr wrap="square">
            <a:spAutoFit/>
          </a:bodyPr>
          <a:lstStyle/>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2" name="TextBox 1">
            <a:extLst>
              <a:ext uri="{FF2B5EF4-FFF2-40B4-BE49-F238E27FC236}">
                <a16:creationId xmlns:a16="http://schemas.microsoft.com/office/drawing/2014/main" id="{3868B82C-A1FC-5A71-3B4B-C2C0B760C9E1}"/>
              </a:ext>
            </a:extLst>
          </p:cNvPr>
          <p:cNvSpPr txBox="1"/>
          <p:nvPr/>
        </p:nvSpPr>
        <p:spPr>
          <a:xfrm>
            <a:off x="464329" y="-530738"/>
            <a:ext cx="11199092" cy="8288808"/>
          </a:xfrm>
          <a:prstGeom prst="rect">
            <a:avLst/>
          </a:prstGeom>
          <a:noFill/>
        </p:spPr>
        <p:txBody>
          <a:bodyPr wrap="square">
            <a:spAutoFit/>
          </a:bodyPr>
          <a:lstStyle/>
          <a:p>
            <a:pPr marL="0" marR="0" algn="ctr">
              <a:lnSpc>
                <a:spcPct val="107000"/>
              </a:lnSpc>
              <a:spcBef>
                <a:spcPts val="0"/>
              </a:spcBef>
              <a:spcAft>
                <a:spcPts val="800"/>
              </a:spcAft>
            </a:pPr>
            <a:endParaRPr lang="en-US" sz="2800" b="1" dirty="0">
              <a:effectLst/>
              <a:latin typeface="Century Gothic" panose="020B0502020202020204" pitchFamily="34" charset="0"/>
              <a:ea typeface="Calibri" panose="020F0502020204030204" pitchFamily="34" charset="0"/>
              <a:cs typeface="Cordia New" panose="020B0304020202020204" pitchFamily="34" charset="-34"/>
            </a:endParaRPr>
          </a:p>
          <a:p>
            <a:r>
              <a:rPr lang="en-US" sz="3600" b="1" dirty="0">
                <a:effectLst/>
                <a:latin typeface="Century Gothic" panose="020B0502020202020204" pitchFamily="34" charset="0"/>
                <a:ea typeface="Calibri" panose="020F0502020204030204" pitchFamily="34" charset="0"/>
                <a:cs typeface="Arial" panose="020B0604020202020204" pitchFamily="34" charset="0"/>
              </a:rPr>
              <a:t>Identify what is being described in each number. Choose the answer from the box. </a:t>
            </a:r>
            <a:endParaRPr lang="en-US" sz="3600" b="1" dirty="0">
              <a:latin typeface="Century Gothic" panose="020B0502020202020204" pitchFamily="34" charset="0"/>
              <a:ea typeface="Calibri" panose="020F0502020204030204" pitchFamily="34" charset="0"/>
              <a:cs typeface="Arial" panose="020B0604020202020204" pitchFamily="34" charset="0"/>
            </a:endParaRPr>
          </a:p>
          <a:p>
            <a:pPr algn="ctr"/>
            <a:r>
              <a:rPr lang="en-US" sz="3600" b="1" dirty="0">
                <a:effectLst/>
                <a:latin typeface="Century Gothic" panose="020B0502020202020204" pitchFamily="34" charset="0"/>
                <a:ea typeface="Calibri" panose="020F0502020204030204" pitchFamily="34" charset="0"/>
                <a:cs typeface="Arial" panose="020B0604020202020204" pitchFamily="34" charset="0"/>
              </a:rPr>
              <a:t>Diwali      	Rangoli     		Shiva  </a:t>
            </a:r>
          </a:p>
          <a:p>
            <a:pPr algn="ctr"/>
            <a:r>
              <a:rPr lang="en-US" sz="3600" b="1" dirty="0">
                <a:effectLst/>
                <a:latin typeface="Century Gothic" panose="020B0502020202020204" pitchFamily="34" charset="0"/>
                <a:ea typeface="Calibri" panose="020F0502020204030204" pitchFamily="34" charset="0"/>
                <a:cs typeface="Arial" panose="020B0604020202020204" pitchFamily="34" charset="0"/>
              </a:rPr>
              <a:t>Mahabharata and Ramayana      Taj Maja</a:t>
            </a:r>
          </a:p>
          <a:p>
            <a:pPr marL="342900" indent="-342900">
              <a:buAutoNum type="arabicPeriod"/>
            </a:pPr>
            <a:r>
              <a:rPr lang="en-US" sz="4000" b="1" dirty="0">
                <a:effectLst/>
                <a:latin typeface="Century Gothic" panose="020B0502020202020204" pitchFamily="34" charset="0"/>
                <a:ea typeface="Calibri" panose="020F0502020204030204" pitchFamily="34" charset="0"/>
                <a:cs typeface="Arial" panose="020B0604020202020204" pitchFamily="34" charset="0"/>
              </a:rPr>
              <a:t>A four-armed dancing Hindu goddess.                                                                                             </a:t>
            </a:r>
          </a:p>
          <a:p>
            <a:r>
              <a:rPr lang="en-US" sz="4000" b="1" dirty="0">
                <a:effectLst/>
                <a:latin typeface="Century Gothic" panose="020B0502020202020204" pitchFamily="34" charset="0"/>
                <a:ea typeface="Calibri" panose="020F0502020204030204" pitchFamily="34" charset="0"/>
                <a:cs typeface="Arial" panose="020B0604020202020204" pitchFamily="34" charset="0"/>
              </a:rPr>
              <a:t>2. An India's festival of lights.                                                                                                                  </a:t>
            </a:r>
          </a:p>
          <a:p>
            <a:r>
              <a:rPr lang="en-US" sz="4000" b="1" dirty="0">
                <a:effectLst/>
                <a:latin typeface="Century Gothic" panose="020B0502020202020204" pitchFamily="34" charset="0"/>
                <a:ea typeface="Calibri" panose="020F0502020204030204" pitchFamily="34" charset="0"/>
                <a:cs typeface="Arial" panose="020B0604020202020204" pitchFamily="34" charset="0"/>
              </a:rPr>
              <a:t>3. Clay lamp to light the way of the goddess.                                                                                        </a:t>
            </a:r>
          </a:p>
          <a:p>
            <a:r>
              <a:rPr lang="en-US" sz="4000" b="1" dirty="0">
                <a:effectLst/>
                <a:latin typeface="Century Gothic" panose="020B0502020202020204" pitchFamily="34" charset="0"/>
                <a:ea typeface="Calibri" panose="020F0502020204030204" pitchFamily="34" charset="0"/>
                <a:cs typeface="Arial" panose="020B0604020202020204" pitchFamily="34" charset="0"/>
              </a:rPr>
              <a:t> 4. The two great Indian epics.                                                                                                                     </a:t>
            </a:r>
          </a:p>
          <a:p>
            <a:r>
              <a:rPr lang="en-US" sz="4000" b="1" dirty="0">
                <a:effectLst/>
                <a:latin typeface="Century Gothic" panose="020B0502020202020204" pitchFamily="34" charset="0"/>
                <a:ea typeface="Calibri" panose="020F0502020204030204" pitchFamily="34" charset="0"/>
                <a:cs typeface="Arial" panose="020B0604020202020204" pitchFamily="34" charset="0"/>
              </a:rPr>
              <a:t>5. It was built in 1632 by Shah Jahan in memory of his wife.</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a:p>
            <a:endParaRPr lang="en-US" sz="3600" b="1" dirty="0">
              <a:effectLst/>
              <a:latin typeface="Century Gothic" panose="020B0502020202020204" pitchFamily="34" charset="0"/>
              <a:ea typeface="Calibri" panose="020F0502020204030204" pitchFamily="34" charset="0"/>
              <a:cs typeface="Arial" panose="020B0604020202020204" pitchFamily="34" charset="0"/>
            </a:endParaRPr>
          </a:p>
          <a:p>
            <a:endParaRPr lang="en-US" sz="3600" b="1" dirty="0">
              <a:latin typeface="Century Gothic" panose="020B0502020202020204" pitchFamily="34" charset="0"/>
              <a:ea typeface="Calibri" panose="020F0502020204030204" pitchFamily="34" charset="0"/>
              <a:cs typeface="Arial" panose="020B0604020202020204" pitchFamily="34" charset="0"/>
            </a:endParaRPr>
          </a:p>
          <a:p>
            <a:endParaRPr lang="en-PH" sz="4000" b="1" dirty="0">
              <a:latin typeface="Lovely Melody" panose="02000503000000000000" pitchFamily="50" charset="0"/>
            </a:endParaRPr>
          </a:p>
        </p:txBody>
      </p:sp>
      <p:cxnSp>
        <p:nvCxnSpPr>
          <p:cNvPr id="10" name="Straight Connector 9">
            <a:extLst>
              <a:ext uri="{FF2B5EF4-FFF2-40B4-BE49-F238E27FC236}">
                <a16:creationId xmlns:a16="http://schemas.microsoft.com/office/drawing/2014/main" id="{E45C0712-B9C7-D193-ED95-C43C0B6E70AC}"/>
              </a:ext>
            </a:extLst>
          </p:cNvPr>
          <p:cNvCxnSpPr>
            <a:cxnSpLocks/>
          </p:cNvCxnSpPr>
          <p:nvPr/>
        </p:nvCxnSpPr>
        <p:spPr>
          <a:xfrm>
            <a:off x="1105469" y="1160060"/>
            <a:ext cx="9430603"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63F339E1-F00C-6D16-0E20-507D6279E5D1}"/>
              </a:ext>
            </a:extLst>
          </p:cNvPr>
          <p:cNvCxnSpPr/>
          <p:nvPr/>
        </p:nvCxnSpPr>
        <p:spPr>
          <a:xfrm>
            <a:off x="1091821" y="1146412"/>
            <a:ext cx="0" cy="936180"/>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6FC6938-7744-46F3-BB93-7F2A59E1935C}"/>
              </a:ext>
            </a:extLst>
          </p:cNvPr>
          <p:cNvCxnSpPr/>
          <p:nvPr/>
        </p:nvCxnSpPr>
        <p:spPr>
          <a:xfrm>
            <a:off x="1105469" y="2238233"/>
            <a:ext cx="10017456" cy="0"/>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D3A2D112-8313-2C8F-15EB-F9254BB7A854}"/>
              </a:ext>
            </a:extLst>
          </p:cNvPr>
          <p:cNvCxnSpPr/>
          <p:nvPr/>
        </p:nvCxnSpPr>
        <p:spPr>
          <a:xfrm>
            <a:off x="10536072" y="1160060"/>
            <a:ext cx="586853" cy="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C7A41C75-44AC-B0E7-DA94-ABEB66CB23B4}"/>
              </a:ext>
            </a:extLst>
          </p:cNvPr>
          <p:cNvCxnSpPr/>
          <p:nvPr/>
        </p:nvCxnSpPr>
        <p:spPr>
          <a:xfrm>
            <a:off x="11122925" y="1160060"/>
            <a:ext cx="0" cy="1078173"/>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18675346"/>
      </p:ext>
    </p:extLst>
  </p:cSld>
  <p:clrMapOvr>
    <a:masterClrMapping/>
  </p:clrMapOvr>
  <p:transition spd="slow">
    <p:push dir="u"/>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639634"/>
            <a:ext cx="12256250" cy="7497633"/>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992908" y="639633"/>
            <a:ext cx="10270434" cy="1442959"/>
          </a:xfrm>
          <a:prstGeom prst="rect">
            <a:avLst/>
          </a:prstGeom>
          <a:noFill/>
        </p:spPr>
        <p:txBody>
          <a:bodyPr wrap="square">
            <a:spAutoFit/>
          </a:bodyPr>
          <a:lstStyle/>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2" name="TextBox 1">
            <a:extLst>
              <a:ext uri="{FF2B5EF4-FFF2-40B4-BE49-F238E27FC236}">
                <a16:creationId xmlns:a16="http://schemas.microsoft.com/office/drawing/2014/main" id="{3868B82C-A1FC-5A71-3B4B-C2C0B760C9E1}"/>
              </a:ext>
            </a:extLst>
          </p:cNvPr>
          <p:cNvSpPr txBox="1"/>
          <p:nvPr/>
        </p:nvSpPr>
        <p:spPr>
          <a:xfrm>
            <a:off x="992908" y="424533"/>
            <a:ext cx="10270434" cy="4074577"/>
          </a:xfrm>
          <a:prstGeom prst="rect">
            <a:avLst/>
          </a:prstGeom>
          <a:noFill/>
        </p:spPr>
        <p:txBody>
          <a:bodyPr wrap="square">
            <a:spAutoFit/>
          </a:bodyPr>
          <a:lstStyle/>
          <a:p>
            <a:pPr marL="0" marR="0" algn="ctr">
              <a:lnSpc>
                <a:spcPct val="107000"/>
              </a:lnSpc>
              <a:spcBef>
                <a:spcPts val="0"/>
              </a:spcBef>
              <a:spcAft>
                <a:spcPts val="800"/>
              </a:spcAft>
            </a:pPr>
            <a:endParaRPr lang="en-US" sz="96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07000"/>
              </a:lnSpc>
              <a:spcBef>
                <a:spcPts val="0"/>
              </a:spcBef>
              <a:spcAft>
                <a:spcPts val="800"/>
              </a:spcAft>
            </a:pPr>
            <a:r>
              <a:rPr lang="en-US" sz="9600" b="1" dirty="0">
                <a:effectLst/>
                <a:latin typeface="Century Gothic" panose="020B0502020202020204" pitchFamily="34" charset="0"/>
                <a:ea typeface="Calibri" panose="020F0502020204030204" pitchFamily="34" charset="0"/>
                <a:cs typeface="Cordia New" panose="020B0304020202020204" pitchFamily="34" charset="-34"/>
              </a:rPr>
              <a:t>Assignment</a:t>
            </a:r>
            <a:endParaRPr lang="en-PH" sz="9600" b="1" dirty="0">
              <a:effectLst/>
              <a:latin typeface="Century Gothic" panose="020B0502020202020204" pitchFamily="34" charset="0"/>
              <a:ea typeface="Calibri" panose="020F0502020204030204" pitchFamily="34" charset="0"/>
              <a:cs typeface="Cordia New" panose="020B0304020202020204" pitchFamily="34" charset="-34"/>
            </a:endParaRPr>
          </a:p>
          <a:p>
            <a:endParaRPr lang="en-PH" sz="4000" b="1" dirty="0">
              <a:latin typeface="Lovely Melody" panose="02000503000000000000" pitchFamily="50" charset="0"/>
            </a:endParaRPr>
          </a:p>
        </p:txBody>
      </p:sp>
    </p:spTree>
    <p:extLst>
      <p:ext uri="{BB962C8B-B14F-4D97-AF65-F5344CB8AC3E}">
        <p14:creationId xmlns:p14="http://schemas.microsoft.com/office/powerpoint/2010/main" val="3137555357"/>
      </p:ext>
    </p:extLst>
  </p:cSld>
  <p:clrMapOvr>
    <a:masterClrMapping/>
  </p:clrMapOvr>
  <p:transition spd="slow">
    <p:push dir="u"/>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639633"/>
            <a:ext cx="12256250" cy="7497633"/>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802296" y="-755374"/>
            <a:ext cx="10389704" cy="7832035"/>
          </a:xfrm>
        </p:spPr>
        <p:txBody>
          <a:bodyPr>
            <a:normAutofit/>
          </a:bodyPr>
          <a:lstStyle/>
          <a:p>
            <a:pPr marL="0" marR="0">
              <a:lnSpc>
                <a:spcPct val="115000"/>
              </a:lnSpc>
              <a:spcBef>
                <a:spcPts val="0"/>
              </a:spcBef>
              <a:spcAft>
                <a:spcPts val="0"/>
              </a:spcAft>
            </a:pPr>
            <a:br>
              <a:rPr lang="en-US" b="1" dirty="0">
                <a:effectLst/>
                <a:latin typeface="Century Gothic" panose="020B0502020202020204" pitchFamily="34" charset="0"/>
                <a:ea typeface="Calibri" panose="020F0502020204030204" pitchFamily="34" charset="0"/>
                <a:cs typeface="Cordia New" panose="020B0304020202020204" pitchFamily="34" charset="-34"/>
              </a:rPr>
            </a:br>
            <a:br>
              <a:rPr lang="en-US" b="1" dirty="0">
                <a:effectLst/>
                <a:latin typeface="Century Gothic" panose="020B0502020202020204" pitchFamily="34" charset="0"/>
                <a:ea typeface="Calibri" panose="020F0502020204030204" pitchFamily="34" charset="0"/>
                <a:cs typeface="Cordia New" panose="020B0304020202020204" pitchFamily="34" charset="-34"/>
              </a:rPr>
            </a:br>
            <a:r>
              <a:rPr lang="en-US" b="1" dirty="0">
                <a:effectLst/>
                <a:latin typeface="Century Gothic" panose="020B0502020202020204" pitchFamily="34" charset="0"/>
                <a:ea typeface="Calibri" panose="020F0502020204030204" pitchFamily="34" charset="0"/>
                <a:cs typeface="Cordia New" panose="020B0304020202020204" pitchFamily="34" charset="-34"/>
              </a:rPr>
              <a:t> </a:t>
            </a:r>
            <a:br>
              <a:rPr lang="en-PH" b="1" dirty="0">
                <a:effectLst/>
                <a:latin typeface="Century Gothic" panose="020B0502020202020204" pitchFamily="34" charset="0"/>
                <a:ea typeface="Calibri" panose="020F0502020204030204" pitchFamily="34" charset="0"/>
                <a:cs typeface="Cordia New" panose="020B0304020202020204" pitchFamily="34" charset="-34"/>
              </a:rPr>
            </a:br>
            <a:br>
              <a:rPr lang="en-PH" sz="4000" b="1" dirty="0">
                <a:effectLst/>
                <a:latin typeface="Century Gothic" panose="020B0502020202020204" pitchFamily="34" charset="0"/>
                <a:ea typeface="Calibri" panose="020F0502020204030204" pitchFamily="34" charset="0"/>
                <a:cs typeface="Cordia New" panose="020B0304020202020204" pitchFamily="34" charset="-34"/>
              </a:rPr>
            </a:br>
            <a:r>
              <a:rPr lang="en-US" sz="4000" b="1" dirty="0">
                <a:effectLst/>
                <a:latin typeface="Century Gothic" panose="020B0502020202020204" pitchFamily="34" charset="0"/>
                <a:ea typeface="Calibri" panose="020F0502020204030204" pitchFamily="34" charset="0"/>
                <a:cs typeface="Cordia New" panose="020B0304020202020204" pitchFamily="34" charset="-34"/>
              </a:rPr>
              <a:t> </a:t>
            </a: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3" name="TextBox 2">
            <a:extLst>
              <a:ext uri="{FF2B5EF4-FFF2-40B4-BE49-F238E27FC236}">
                <a16:creationId xmlns:a16="http://schemas.microsoft.com/office/drawing/2014/main" id="{7679B8F6-9A4B-0A3B-108D-CA46D6B028AE}"/>
              </a:ext>
            </a:extLst>
          </p:cNvPr>
          <p:cNvSpPr txBox="1"/>
          <p:nvPr/>
        </p:nvSpPr>
        <p:spPr>
          <a:xfrm>
            <a:off x="992908" y="639633"/>
            <a:ext cx="10270434" cy="1442959"/>
          </a:xfrm>
          <a:prstGeom prst="rect">
            <a:avLst/>
          </a:prstGeom>
          <a:noFill/>
        </p:spPr>
        <p:txBody>
          <a:bodyPr wrap="square">
            <a:spAutoFit/>
          </a:bodyPr>
          <a:lstStyle/>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a:p>
            <a:pPr marL="0" marR="0" algn="ctr">
              <a:lnSpc>
                <a:spcPct val="115000"/>
              </a:lnSpc>
              <a:spcBef>
                <a:spcPts val="0"/>
              </a:spcBef>
              <a:spcAft>
                <a:spcPts val="0"/>
              </a:spcAft>
            </a:pPr>
            <a:endParaRPr lang="en-PH" sz="4000" b="1" dirty="0">
              <a:effectLst/>
              <a:latin typeface="Century Gothic" panose="020B0502020202020204" pitchFamily="34" charset="0"/>
              <a:ea typeface="Calibri" panose="020F0502020204030204" pitchFamily="34" charset="0"/>
              <a:cs typeface="Cordia New" panose="020B0304020202020204" pitchFamily="34" charset="-34"/>
            </a:endParaRPr>
          </a:p>
        </p:txBody>
      </p:sp>
      <p:sp>
        <p:nvSpPr>
          <p:cNvPr id="2" name="TextBox 1">
            <a:extLst>
              <a:ext uri="{FF2B5EF4-FFF2-40B4-BE49-F238E27FC236}">
                <a16:creationId xmlns:a16="http://schemas.microsoft.com/office/drawing/2014/main" id="{3868B82C-A1FC-5A71-3B4B-C2C0B760C9E1}"/>
              </a:ext>
            </a:extLst>
          </p:cNvPr>
          <p:cNvSpPr txBox="1"/>
          <p:nvPr/>
        </p:nvSpPr>
        <p:spPr>
          <a:xfrm>
            <a:off x="706305" y="0"/>
            <a:ext cx="10270434" cy="6650667"/>
          </a:xfrm>
          <a:prstGeom prst="rect">
            <a:avLst/>
          </a:prstGeom>
          <a:noFill/>
        </p:spPr>
        <p:txBody>
          <a:bodyPr wrap="square">
            <a:spAutoFit/>
          </a:bodyPr>
          <a:lstStyle/>
          <a:p>
            <a:pPr marL="0" marR="0" algn="ctr">
              <a:lnSpc>
                <a:spcPct val="107000"/>
              </a:lnSpc>
              <a:spcBef>
                <a:spcPts val="0"/>
              </a:spcBef>
              <a:spcAft>
                <a:spcPts val="800"/>
              </a:spcAft>
            </a:pPr>
            <a:r>
              <a:rPr lang="en-US" sz="4800" b="1" dirty="0">
                <a:effectLst/>
                <a:latin typeface="Century Gothic" panose="020B0502020202020204" pitchFamily="34" charset="0"/>
                <a:ea typeface="Calibri" panose="020F0502020204030204" pitchFamily="34" charset="0"/>
                <a:cs typeface="Cordia New" panose="020B0304020202020204" pitchFamily="34" charset="-34"/>
              </a:rPr>
              <a:t>Directions: Design the truck art template using any available coloring materials at home.                                                                                           Rubrics: </a:t>
            </a:r>
          </a:p>
          <a:p>
            <a:pPr marL="0" marR="0" algn="ctr">
              <a:lnSpc>
                <a:spcPct val="107000"/>
              </a:lnSpc>
              <a:spcBef>
                <a:spcPts val="0"/>
              </a:spcBef>
              <a:spcAft>
                <a:spcPts val="800"/>
              </a:spcAft>
            </a:pPr>
            <a:r>
              <a:rPr lang="en-US" sz="4800" b="1" dirty="0">
                <a:effectLst/>
                <a:latin typeface="Century Gothic" panose="020B0502020202020204" pitchFamily="34" charset="0"/>
                <a:ea typeface="Calibri" panose="020F0502020204030204" pitchFamily="34" charset="0"/>
                <a:cs typeface="Cordia New" panose="020B0304020202020204" pitchFamily="34" charset="-34"/>
              </a:rPr>
              <a:t>Creativity -( 10) </a:t>
            </a:r>
          </a:p>
          <a:p>
            <a:pPr marL="0" marR="0" algn="ctr">
              <a:lnSpc>
                <a:spcPct val="107000"/>
              </a:lnSpc>
              <a:spcBef>
                <a:spcPts val="0"/>
              </a:spcBef>
              <a:spcAft>
                <a:spcPts val="800"/>
              </a:spcAft>
            </a:pPr>
            <a:r>
              <a:rPr lang="en-US" sz="4800" b="1" dirty="0">
                <a:effectLst/>
                <a:latin typeface="Century Gothic" panose="020B0502020202020204" pitchFamily="34" charset="0"/>
                <a:ea typeface="Calibri" panose="020F0502020204030204" pitchFamily="34" charset="0"/>
                <a:cs typeface="Cordia New" panose="020B0304020202020204" pitchFamily="34" charset="-34"/>
              </a:rPr>
              <a:t>Neatness- (10) </a:t>
            </a:r>
          </a:p>
          <a:p>
            <a:pPr marL="0" marR="0" algn="ctr">
              <a:lnSpc>
                <a:spcPct val="107000"/>
              </a:lnSpc>
              <a:spcBef>
                <a:spcPts val="0"/>
              </a:spcBef>
              <a:spcAft>
                <a:spcPts val="800"/>
              </a:spcAft>
            </a:pPr>
            <a:r>
              <a:rPr lang="en-US" sz="4800" b="1" dirty="0">
                <a:effectLst/>
                <a:latin typeface="Century Gothic" panose="020B0502020202020204" pitchFamily="34" charset="0"/>
                <a:ea typeface="Calibri" panose="020F0502020204030204" pitchFamily="34" charset="0"/>
                <a:cs typeface="Cordia New" panose="020B0304020202020204" pitchFamily="34" charset="-34"/>
              </a:rPr>
              <a:t>Relevance - (10 points each)</a:t>
            </a:r>
          </a:p>
          <a:p>
            <a:endParaRPr lang="en-PH" sz="4000" b="1" dirty="0">
              <a:latin typeface="Lovely Melody" panose="02000503000000000000" pitchFamily="50" charset="0"/>
            </a:endParaRPr>
          </a:p>
        </p:txBody>
      </p:sp>
    </p:spTree>
    <p:extLst>
      <p:ext uri="{BB962C8B-B14F-4D97-AF65-F5344CB8AC3E}">
        <p14:creationId xmlns:p14="http://schemas.microsoft.com/office/powerpoint/2010/main" val="2568944615"/>
      </p:ext>
    </p:extLst>
  </p:cSld>
  <p:clrMapOvr>
    <a:masterClrMapping/>
  </p:clrMapOvr>
  <p:transition spd="slow">
    <p:push dir="u"/>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9600B-FBA5-4726-A71A-09E19FB481E5}"/>
              </a:ext>
            </a:extLst>
          </p:cNvPr>
          <p:cNvSpPr>
            <a:spLocks noGrp="1"/>
          </p:cNvSpPr>
          <p:nvPr>
            <p:ph type="title"/>
          </p:nvPr>
        </p:nvSpPr>
        <p:spPr/>
        <p:txBody>
          <a:bodyPr/>
          <a:lstStyle/>
          <a:p>
            <a:endParaRPr lang="en-PH"/>
          </a:p>
        </p:txBody>
      </p:sp>
      <p:pic>
        <p:nvPicPr>
          <p:cNvPr id="5" name="Content Placeholder 4">
            <a:extLst>
              <a:ext uri="{FF2B5EF4-FFF2-40B4-BE49-F238E27FC236}">
                <a16:creationId xmlns:a16="http://schemas.microsoft.com/office/drawing/2014/main" id="{6A3AB909-2C96-4EFE-9B83-57BA573FA5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8283059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49"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br>
              <a:rPr lang="en-US" sz="5400" b="1" dirty="0">
                <a:latin typeface="Cooper Black" panose="0208090404030B020404" pitchFamily="18" charset="0"/>
              </a:rPr>
            </a:br>
            <a:endParaRPr lang="en-PH" sz="5400" b="1" dirty="0">
              <a:latin typeface="Cooper Black" panose="0208090404030B020404" pitchFamily="18" charset="0"/>
            </a:endParaRPr>
          </a:p>
        </p:txBody>
      </p:sp>
      <p:sp>
        <p:nvSpPr>
          <p:cNvPr id="3" name="TextBox 2">
            <a:extLst>
              <a:ext uri="{FF2B5EF4-FFF2-40B4-BE49-F238E27FC236}">
                <a16:creationId xmlns:a16="http://schemas.microsoft.com/office/drawing/2014/main" id="{3E2456EE-79B4-E1AD-1DCF-8E14B4389850}"/>
              </a:ext>
            </a:extLst>
          </p:cNvPr>
          <p:cNvSpPr txBox="1"/>
          <p:nvPr/>
        </p:nvSpPr>
        <p:spPr>
          <a:xfrm>
            <a:off x="1093303" y="278833"/>
            <a:ext cx="10873409" cy="7478970"/>
          </a:xfrm>
          <a:prstGeom prst="rect">
            <a:avLst/>
          </a:prstGeom>
          <a:noFill/>
        </p:spPr>
        <p:txBody>
          <a:bodyPr wrap="square">
            <a:spAutoFit/>
          </a:bodyPr>
          <a:lstStyle/>
          <a:p>
            <a:r>
              <a:rPr lang="en-US" sz="4000" b="1" dirty="0">
                <a:latin typeface="Century Gothic" panose="020B0502020202020204" pitchFamily="34" charset="0"/>
              </a:rPr>
              <a:t>Group Activity: Guess what and where?</a:t>
            </a:r>
          </a:p>
          <a:p>
            <a:endParaRPr lang="en-US" sz="4000" b="1" dirty="0">
              <a:latin typeface="Century Gothic" panose="020B0502020202020204" pitchFamily="34" charset="0"/>
            </a:endParaRPr>
          </a:p>
          <a:p>
            <a:r>
              <a:rPr lang="en-US" sz="4000" b="1" dirty="0">
                <a:latin typeface="Century Gothic" panose="020B0502020202020204" pitchFamily="34" charset="0"/>
              </a:rPr>
              <a:t>Directions: Each group will be given a set of materials, ( cut out pictures of Indian and Pakistan arts, manila paper and scotch tape).  They are to  the given pictures and identify what it is called and where can we find it. After which, the group presenter will give a little background of the picture. </a:t>
            </a:r>
          </a:p>
          <a:p>
            <a:pPr marL="742950" indent="-742950">
              <a:buAutoNum type="arabicPeriod"/>
            </a:pPr>
            <a:endParaRPr lang="en-US" sz="4000" b="1" dirty="0">
              <a:latin typeface="Century Gothic" panose="020B0502020202020204" pitchFamily="34" charset="0"/>
            </a:endParaRPr>
          </a:p>
          <a:p>
            <a:pPr marL="742950" indent="-742950">
              <a:buAutoNum type="arabicPeriod"/>
            </a:pPr>
            <a:endParaRPr lang="en-US" sz="4000" b="1" dirty="0">
              <a:latin typeface="Century Gothic" panose="020B0502020202020204" pitchFamily="34" charset="0"/>
            </a:endParaRPr>
          </a:p>
        </p:txBody>
      </p:sp>
    </p:spTree>
    <p:extLst>
      <p:ext uri="{BB962C8B-B14F-4D97-AF65-F5344CB8AC3E}">
        <p14:creationId xmlns:p14="http://schemas.microsoft.com/office/powerpoint/2010/main" val="352690490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50"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br>
              <a:rPr lang="en-US" sz="5400" b="1" dirty="0">
                <a:latin typeface="Cooper Black" panose="0208090404030B020404" pitchFamily="18" charset="0"/>
              </a:rPr>
            </a:br>
            <a:endParaRPr lang="en-PH" sz="5400" b="1" dirty="0">
              <a:latin typeface="Cooper Black" panose="0208090404030B020404" pitchFamily="18" charset="0"/>
            </a:endParaRPr>
          </a:p>
        </p:txBody>
      </p:sp>
      <p:sp>
        <p:nvSpPr>
          <p:cNvPr id="3" name="TextBox 2">
            <a:extLst>
              <a:ext uri="{FF2B5EF4-FFF2-40B4-BE49-F238E27FC236}">
                <a16:creationId xmlns:a16="http://schemas.microsoft.com/office/drawing/2014/main" id="{3E2456EE-79B4-E1AD-1DCF-8E14B4389850}"/>
              </a:ext>
            </a:extLst>
          </p:cNvPr>
          <p:cNvSpPr txBox="1"/>
          <p:nvPr/>
        </p:nvSpPr>
        <p:spPr>
          <a:xfrm>
            <a:off x="1093303" y="239076"/>
            <a:ext cx="10873409" cy="707886"/>
          </a:xfrm>
          <a:prstGeom prst="rect">
            <a:avLst/>
          </a:prstGeom>
          <a:noFill/>
        </p:spPr>
        <p:txBody>
          <a:bodyPr wrap="square">
            <a:spAutoFit/>
          </a:bodyPr>
          <a:lstStyle/>
          <a:p>
            <a:endParaRPr lang="en-US" sz="4000" b="1" dirty="0">
              <a:latin typeface="Century Gothic" panose="020B0502020202020204" pitchFamily="34" charset="0"/>
            </a:endParaRPr>
          </a:p>
        </p:txBody>
      </p:sp>
      <p:pic>
        <p:nvPicPr>
          <p:cNvPr id="2050" name="Picture 2" descr="Nataraja | Exotic India Art">
            <a:extLst>
              <a:ext uri="{FF2B5EF4-FFF2-40B4-BE49-F238E27FC236}">
                <a16:creationId xmlns:a16="http://schemas.microsoft.com/office/drawing/2014/main" id="{A1E05AF8-03C6-5566-BA81-57F128D1F5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6597" y="962025"/>
            <a:ext cx="1847850" cy="24669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akistan Truck Art- Jingles of the Road - HubPages">
            <a:extLst>
              <a:ext uri="{FF2B5EF4-FFF2-40B4-BE49-F238E27FC236}">
                <a16:creationId xmlns:a16="http://schemas.microsoft.com/office/drawing/2014/main" id="{81C041BB-717B-CFA3-53B9-F515857E6D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8704" y="1624937"/>
            <a:ext cx="2847913" cy="213318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ohenjo-daro - Wikipedia">
            <a:extLst>
              <a:ext uri="{FF2B5EF4-FFF2-40B4-BE49-F238E27FC236}">
                <a16:creationId xmlns:a16="http://schemas.microsoft.com/office/drawing/2014/main" id="{F132790A-ADFC-375C-F987-F4B8D7299A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66946" y="1186038"/>
            <a:ext cx="2662523" cy="199432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Taj Mahal - Wikipedia">
            <a:extLst>
              <a:ext uri="{FF2B5EF4-FFF2-40B4-BE49-F238E27FC236}">
                <a16:creationId xmlns:a16="http://schemas.microsoft.com/office/drawing/2014/main" id="{4E01A7C7-512B-61CA-7323-FE0AAF0FE22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85910" y="4301394"/>
            <a:ext cx="2847913" cy="1895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317868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rner decoration notepaper set with sticky tape on green backgrou… |  Background for powerpoint presentation, Powerpoint background design, Paper  background texture">
            <a:extLst>
              <a:ext uri="{FF2B5EF4-FFF2-40B4-BE49-F238E27FC236}">
                <a16:creationId xmlns:a16="http://schemas.microsoft.com/office/drawing/2014/main" id="{8AF558DA-3C4C-1BB6-2516-F78AE1228BE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49" y="0"/>
            <a:ext cx="1225625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2CBBE98B-F34F-1F7B-2E16-5CD1B4744810}"/>
              </a:ext>
            </a:extLst>
          </p:cNvPr>
          <p:cNvSpPr>
            <a:spLocks noGrp="1"/>
          </p:cNvSpPr>
          <p:nvPr>
            <p:ph type="title"/>
          </p:nvPr>
        </p:nvSpPr>
        <p:spPr>
          <a:xfrm>
            <a:off x="1192695" y="331303"/>
            <a:ext cx="10283688" cy="5592419"/>
          </a:xfrm>
        </p:spPr>
        <p:txBody>
          <a:bodyPr>
            <a:normAutofit/>
          </a:bodyPr>
          <a:lstStyle/>
          <a:p>
            <a:pPr algn="ctr"/>
            <a:r>
              <a:rPr lang="en-US" b="1" dirty="0">
                <a:latin typeface="Cooper Black" panose="0208090404030B020404" pitchFamily="18" charset="0"/>
              </a:rPr>
              <a:t>                </a:t>
            </a:r>
            <a:br>
              <a:rPr lang="en-US" b="1" dirty="0">
                <a:latin typeface="Cooper Black" panose="0208090404030B020404" pitchFamily="18" charset="0"/>
              </a:rPr>
            </a:br>
            <a:br>
              <a:rPr lang="en-US" b="1" dirty="0">
                <a:latin typeface="Cooper Black" panose="0208090404030B020404" pitchFamily="18" charset="0"/>
              </a:rPr>
            </a:br>
            <a:br>
              <a:rPr lang="en-US" b="1" dirty="0">
                <a:latin typeface="Cooper Black" panose="0208090404030B020404" pitchFamily="18" charset="0"/>
              </a:rPr>
            </a:br>
            <a:br>
              <a:rPr lang="en-US" sz="5400" b="1" dirty="0">
                <a:latin typeface="Cooper Black" panose="0208090404030B020404" pitchFamily="18" charset="0"/>
              </a:rPr>
            </a:br>
            <a:endParaRPr lang="en-PH" sz="5400" b="1" dirty="0">
              <a:latin typeface="Cooper Black" panose="0208090404030B020404" pitchFamily="18" charset="0"/>
            </a:endParaRPr>
          </a:p>
        </p:txBody>
      </p:sp>
      <p:sp>
        <p:nvSpPr>
          <p:cNvPr id="3" name="TextBox 2">
            <a:extLst>
              <a:ext uri="{FF2B5EF4-FFF2-40B4-BE49-F238E27FC236}">
                <a16:creationId xmlns:a16="http://schemas.microsoft.com/office/drawing/2014/main" id="{3E2456EE-79B4-E1AD-1DCF-8E14B4389850}"/>
              </a:ext>
            </a:extLst>
          </p:cNvPr>
          <p:cNvSpPr txBox="1"/>
          <p:nvPr/>
        </p:nvSpPr>
        <p:spPr>
          <a:xfrm>
            <a:off x="1093303" y="278833"/>
            <a:ext cx="10873409" cy="6247864"/>
          </a:xfrm>
          <a:prstGeom prst="rect">
            <a:avLst/>
          </a:prstGeom>
          <a:noFill/>
        </p:spPr>
        <p:txBody>
          <a:bodyPr wrap="square">
            <a:spAutoFit/>
          </a:bodyPr>
          <a:lstStyle/>
          <a:p>
            <a:r>
              <a:rPr lang="en-US" sz="4000" b="1" dirty="0">
                <a:latin typeface="Century Gothic" panose="020B0502020202020204" pitchFamily="34" charset="0"/>
              </a:rPr>
              <a:t>Questions:</a:t>
            </a:r>
          </a:p>
          <a:p>
            <a:pPr marL="742950" indent="-742950">
              <a:buAutoNum type="arabicPeriod"/>
            </a:pPr>
            <a:r>
              <a:rPr lang="en-US" sz="4000" b="1" dirty="0">
                <a:latin typeface="Century Gothic" panose="020B0502020202020204" pitchFamily="34" charset="0"/>
              </a:rPr>
              <a:t>How do you find the activity?</a:t>
            </a:r>
          </a:p>
          <a:p>
            <a:endParaRPr lang="en-US" sz="4000" b="1" dirty="0">
              <a:latin typeface="Century Gothic" panose="020B0502020202020204" pitchFamily="34" charset="0"/>
            </a:endParaRPr>
          </a:p>
          <a:p>
            <a:r>
              <a:rPr lang="en-US" sz="4000" b="1" dirty="0">
                <a:latin typeface="Century Gothic" panose="020B0502020202020204" pitchFamily="34" charset="0"/>
              </a:rPr>
              <a:t>2. Were you able to get the correct answer?</a:t>
            </a:r>
          </a:p>
          <a:p>
            <a:endParaRPr lang="en-US" sz="4000" b="1" dirty="0">
              <a:latin typeface="Century Gothic" panose="020B0502020202020204" pitchFamily="34" charset="0"/>
            </a:endParaRPr>
          </a:p>
          <a:p>
            <a:r>
              <a:rPr lang="en-US" sz="4000" b="1" dirty="0">
                <a:latin typeface="Century Gothic" panose="020B0502020202020204" pitchFamily="34" charset="0"/>
              </a:rPr>
              <a:t>3. What do you think is our topic for this morning?</a:t>
            </a:r>
          </a:p>
          <a:p>
            <a:endParaRPr lang="en-US" sz="4000" b="1" dirty="0">
              <a:latin typeface="Century Gothic" panose="020B0502020202020204" pitchFamily="34" charset="0"/>
            </a:endParaRPr>
          </a:p>
          <a:p>
            <a:pPr marL="742950" indent="-742950">
              <a:buAutoNum type="arabicPeriod"/>
            </a:pPr>
            <a:endParaRPr lang="en-US" sz="4000" b="1" dirty="0">
              <a:latin typeface="Century Gothic" panose="020B0502020202020204" pitchFamily="34" charset="0"/>
            </a:endParaRPr>
          </a:p>
        </p:txBody>
      </p:sp>
    </p:spTree>
    <p:extLst>
      <p:ext uri="{BB962C8B-B14F-4D97-AF65-F5344CB8AC3E}">
        <p14:creationId xmlns:p14="http://schemas.microsoft.com/office/powerpoint/2010/main" val="1299098395"/>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2213</TotalTime>
  <Words>1573</Words>
  <Application>Microsoft Office PowerPoint</Application>
  <PresentationFormat>Widescreen</PresentationFormat>
  <Paragraphs>157</Paragraphs>
  <Slides>68</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68</vt:i4>
      </vt:variant>
    </vt:vector>
  </HeadingPairs>
  <TitlesOfParts>
    <vt:vector size="77" baseType="lpstr">
      <vt:lpstr>Abadi</vt:lpstr>
      <vt:lpstr>Arial</vt:lpstr>
      <vt:lpstr>Calibri</vt:lpstr>
      <vt:lpstr>Calibri Light</vt:lpstr>
      <vt:lpstr>Century Gothic</vt:lpstr>
      <vt:lpstr>Cooper Black</vt:lpstr>
      <vt:lpstr>Lovely Melody</vt:lpstr>
      <vt:lpstr>Tahoma</vt:lpstr>
      <vt:lpstr>Office Theme</vt:lpstr>
      <vt:lpstr>                                   Hi! I’m Sir Rodj.</vt:lpstr>
      <vt:lpstr>PowerPoint Presentation</vt:lpstr>
      <vt:lpstr>PowerPoint Presentation</vt:lpstr>
      <vt:lpstr>                    </vt:lpstr>
      <vt:lpstr>                    </vt:lpstr>
      <vt:lpstr>                    </vt:lpstr>
      <vt:lpstr>                    </vt:lpstr>
      <vt:lpstr>                    </vt:lpstr>
      <vt:lpstr>                    </vt:lpstr>
      <vt:lpstr>PowerPoint Presentation</vt:lpstr>
      <vt:lpstr>Guess the country!</vt:lpstr>
      <vt:lpstr>PowerPoint Presentation</vt:lpstr>
      <vt:lpstr>PowerPoint Presentation</vt:lpstr>
      <vt:lpstr>PowerPoint Presentation</vt:lpstr>
      <vt:lpstr>PowerPoint Presentation</vt:lpstr>
      <vt:lpstr>                    </vt:lpstr>
      <vt:lpstr>                    </vt:lpstr>
      <vt:lpstr>                   Ancient Period  Classical Period Islamic Ascendancy/Transitional  Period Mogul Period  </vt:lpstr>
      <vt:lpstr>           Ancient Period 3900 BCE-1200 CE   </vt:lpstr>
      <vt:lpstr>Evidences of early civilization: </vt:lpstr>
      <vt:lpstr>  These evidences show vigor and concern for surface texture as constantly characterized in Indian art.</vt:lpstr>
      <vt:lpstr> .</vt:lpstr>
      <vt:lpstr>  A 30 rock- cut cave monuments date back from the 2nd century BCE to the 600 BCE located in Maharashtra, India. Paintings and sculptures are considered to be masterpieces of Buddhist religious art, as well as frescos that are reminiscent of the Sigiriya  paintings in Sri Lanka.  </vt:lpstr>
      <vt:lpstr>PowerPoint Presentation</vt:lpstr>
      <vt:lpstr> Classical Period 5th -6th Centuries </vt:lpstr>
      <vt:lpstr> </vt:lpstr>
      <vt:lpstr>SHIVA  the destroyer developed into Shiva the cosmic- dancer represented by a four-armed figure</vt:lpstr>
      <vt:lpstr>SHIVA  one hand hold the fire with which he destroys another holds the drum, which is the first sound heard in the world during creation.</vt:lpstr>
      <vt:lpstr>SHIVA  The third arm points up in a reassuring gesture.   The fourth arm points down to the dwarf in which he dances too. </vt:lpstr>
      <vt:lpstr> Islamic Ascendancy or Transitional Period   1192-1757</vt:lpstr>
      <vt:lpstr>  This was the period of evolution from Vedism into Hinduism or Brahmanism.   The two great Indian epics: the Mahabharata and the Ramayana, emerged in this period.   </vt:lpstr>
      <vt:lpstr>  </vt:lpstr>
      <vt:lpstr> Mogul Period  16th Century</vt:lpstr>
      <vt:lpstr>  Moguls contributed to the enrichment of Indian culture in painting and in architecture.   The most splendid example is the   Taj Majal built in 1632 by Shah Jahan in memory of his wife.     </vt:lpstr>
      <vt:lpstr>PowerPoint Presentation</vt:lpstr>
      <vt:lpstr>      </vt:lpstr>
      <vt:lpstr>      </vt:lpstr>
      <vt:lpstr>      </vt:lpstr>
      <vt:lpstr>      </vt:lpstr>
      <vt:lpstr>      </vt:lpstr>
      <vt:lpstr>      </vt:lpstr>
      <vt:lpstr>      </vt:lpstr>
      <vt:lpstr>      </vt:lpstr>
      <vt:lpstr>      </vt:lpstr>
      <vt:lpstr>      </vt:lpstr>
      <vt:lpstr>      </vt:lpstr>
      <vt:lpstr>      </vt:lpstr>
      <vt:lpstr>      </vt:lpstr>
      <vt:lpstr>      </vt:lpstr>
      <vt:lpstr>      </vt:lpstr>
      <vt:lpstr>PowerPoint Presentation</vt:lpstr>
      <vt:lpstr>      </vt:lpstr>
      <vt:lpstr>      </vt:lpstr>
      <vt:lpstr>      </vt:lpstr>
      <vt:lpstr>      </vt:lpstr>
      <vt:lpstr>      </vt:lpstr>
      <vt:lpstr>      </vt:lpstr>
      <vt:lpstr>      </vt:lpstr>
      <vt:lpstr>      </vt:lpstr>
      <vt:lpstr>      </vt:lpstr>
      <vt:lpstr>MANDALA DESIGNS</vt:lpstr>
      <vt:lpstr>      </vt:lpstr>
      <vt:lpstr>      </vt:lpstr>
      <vt:lpstr>      </vt:lpstr>
      <vt:lpstr>      </vt:lpstr>
      <vt:lpstr>      </vt:lpstr>
      <vt:lpst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Teacher</dc:creator>
  <cp:lastModifiedBy>RODJIE CANADA</cp:lastModifiedBy>
  <cp:revision>127</cp:revision>
  <dcterms:created xsi:type="dcterms:W3CDTF">2021-11-22T00:38:48Z</dcterms:created>
  <dcterms:modified xsi:type="dcterms:W3CDTF">2023-03-27T02:38:16Z</dcterms:modified>
</cp:coreProperties>
</file>